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7859D1-109C-448C-B94E-97CC36AF16B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D9904D-749A-4AA5-A9CA-F7107A7D118F}">
      <dgm:prSet custT="1"/>
      <dgm:spPr/>
      <dgm:t>
        <a:bodyPr/>
        <a:lstStyle/>
        <a:p>
          <a:pPr rtl="0"/>
          <a:r>
            <a:rPr lang="en-US" sz="2400" b="1" u="sng" dirty="0" smtClean="0"/>
            <a:t>Five Features of Fundamentalism</a:t>
          </a:r>
          <a:endParaRPr lang="en-US" sz="2400" b="1" u="sng" dirty="0"/>
        </a:p>
      </dgm:t>
    </dgm:pt>
    <dgm:pt modelId="{BE5C0832-E39D-4154-8E4A-96F4AD659AEA}" type="parTrans" cxnId="{6149B8B9-B72C-4066-8FE1-DAF9E41E88B0}">
      <dgm:prSet/>
      <dgm:spPr/>
      <dgm:t>
        <a:bodyPr/>
        <a:lstStyle/>
        <a:p>
          <a:endParaRPr lang="en-US"/>
        </a:p>
      </dgm:t>
    </dgm:pt>
    <dgm:pt modelId="{8799BB7C-B887-43E7-9CCD-BF3C5E508D1B}" type="sibTrans" cxnId="{6149B8B9-B72C-4066-8FE1-DAF9E41E88B0}">
      <dgm:prSet/>
      <dgm:spPr/>
      <dgm:t>
        <a:bodyPr/>
        <a:lstStyle/>
        <a:p>
          <a:endParaRPr lang="en-US"/>
        </a:p>
      </dgm:t>
    </dgm:pt>
    <dgm:pt modelId="{BD9FF63F-DD1A-48C1-9558-8BAC5BC472BB}">
      <dgm:prSet custT="1"/>
      <dgm:spPr/>
      <dgm:t>
        <a:bodyPr/>
        <a:lstStyle/>
        <a:p>
          <a:pPr rtl="0"/>
          <a:r>
            <a:rPr lang="en-US" sz="1400" dirty="0" smtClean="0"/>
            <a:t>1) Dualism </a:t>
          </a:r>
        </a:p>
        <a:p>
          <a:pPr rtl="0"/>
          <a:r>
            <a:rPr lang="en-US" sz="1400" dirty="0" smtClean="0"/>
            <a:t>(World is divided into clear cut binary categories: good/evil; right/wrong; them/us)</a:t>
          </a:r>
        </a:p>
      </dgm:t>
    </dgm:pt>
    <dgm:pt modelId="{C83D534D-89BB-49BF-83D1-E6E5E3A81E41}" type="parTrans" cxnId="{0C3BD5AB-EE5A-4626-9F74-70E4D48CCBD6}">
      <dgm:prSet/>
      <dgm:spPr/>
      <dgm:t>
        <a:bodyPr/>
        <a:lstStyle/>
        <a:p>
          <a:endParaRPr lang="en-US"/>
        </a:p>
      </dgm:t>
    </dgm:pt>
    <dgm:pt modelId="{D8F9C71C-C70F-4826-ABCF-4FE6FD5485CC}" type="sibTrans" cxnId="{0C3BD5AB-EE5A-4626-9F74-70E4D48CCBD6}">
      <dgm:prSet/>
      <dgm:spPr/>
      <dgm:t>
        <a:bodyPr/>
        <a:lstStyle/>
        <a:p>
          <a:endParaRPr lang="en-US"/>
        </a:p>
      </dgm:t>
    </dgm:pt>
    <dgm:pt modelId="{42CB1A8F-3E19-4893-A451-B54B2D3BB3A7}">
      <dgm:prSet custT="1"/>
      <dgm:spPr/>
      <dgm:t>
        <a:bodyPr/>
        <a:lstStyle/>
        <a:p>
          <a:pPr rtl="0"/>
          <a:r>
            <a:rPr lang="en-US" sz="1400" dirty="0" smtClean="0"/>
            <a:t>2) Paranoia</a:t>
          </a:r>
        </a:p>
        <a:p>
          <a:pPr rtl="0"/>
          <a:r>
            <a:rPr lang="en-US" sz="1400" dirty="0" smtClean="0"/>
            <a:t> (Deep feeling of suspicion or rage directed towards those on the “other” side of the binary category)</a:t>
          </a:r>
        </a:p>
      </dgm:t>
    </dgm:pt>
    <dgm:pt modelId="{B9193AA0-026C-44F4-8B37-36A9832453CE}" type="parTrans" cxnId="{78DFB0C7-979F-4C6E-88D0-E074DFD3618A}">
      <dgm:prSet/>
      <dgm:spPr/>
      <dgm:t>
        <a:bodyPr/>
        <a:lstStyle/>
        <a:p>
          <a:endParaRPr lang="en-US"/>
        </a:p>
      </dgm:t>
    </dgm:pt>
    <dgm:pt modelId="{444C59F1-4FB5-48BE-8EA3-C1CBAE05B06A}" type="sibTrans" cxnId="{78DFB0C7-979F-4C6E-88D0-E074DFD3618A}">
      <dgm:prSet/>
      <dgm:spPr/>
      <dgm:t>
        <a:bodyPr/>
        <a:lstStyle/>
        <a:p>
          <a:endParaRPr lang="en-US"/>
        </a:p>
      </dgm:t>
    </dgm:pt>
    <dgm:pt modelId="{BCE2A987-31B7-4C5C-81ED-30C43F9BDA52}">
      <dgm:prSet custT="1"/>
      <dgm:spPr/>
      <dgm:t>
        <a:bodyPr/>
        <a:lstStyle/>
        <a:p>
          <a:pPr rtl="0"/>
          <a:r>
            <a:rPr lang="en-US" sz="1400" dirty="0" smtClean="0"/>
            <a:t>3) Apocalyptic Orientation </a:t>
          </a:r>
        </a:p>
        <a:p>
          <a:pPr rtl="0"/>
          <a:r>
            <a:rPr lang="en-US" sz="1400" dirty="0" smtClean="0"/>
            <a:t>(Obsession with the ending point of society; usually positively disposed to bring about that end)</a:t>
          </a:r>
        </a:p>
      </dgm:t>
    </dgm:pt>
    <dgm:pt modelId="{57FB6CC9-6285-4271-BA22-46420B0DF5C6}" type="parTrans" cxnId="{8986DD41-554F-42CE-8EF7-437040E37488}">
      <dgm:prSet/>
      <dgm:spPr/>
      <dgm:t>
        <a:bodyPr/>
        <a:lstStyle/>
        <a:p>
          <a:endParaRPr lang="en-US"/>
        </a:p>
      </dgm:t>
    </dgm:pt>
    <dgm:pt modelId="{019A54CC-41B4-4E56-AFAA-7AF3E8E5C1E9}" type="sibTrans" cxnId="{8986DD41-554F-42CE-8EF7-437040E37488}">
      <dgm:prSet/>
      <dgm:spPr/>
      <dgm:t>
        <a:bodyPr/>
        <a:lstStyle/>
        <a:p>
          <a:endParaRPr lang="en-US"/>
        </a:p>
      </dgm:t>
    </dgm:pt>
    <dgm:pt modelId="{35D72952-B7B8-4AE6-B8BF-7DF27039B560}">
      <dgm:prSet custT="1"/>
      <dgm:spPr/>
      <dgm:t>
        <a:bodyPr/>
        <a:lstStyle/>
        <a:p>
          <a:pPr rtl="0"/>
          <a:r>
            <a:rPr lang="en-US" sz="1400" dirty="0" smtClean="0"/>
            <a:t>4) Charismatic Leaders </a:t>
          </a:r>
        </a:p>
        <a:p>
          <a:pPr rtl="0"/>
          <a:r>
            <a:rPr lang="en-US" sz="1400" dirty="0" smtClean="0"/>
            <a:t>(Commitment and dedication to that leader)</a:t>
          </a:r>
        </a:p>
      </dgm:t>
    </dgm:pt>
    <dgm:pt modelId="{9995D04D-7B89-46CB-B59F-D2D1A8ABD30E}" type="parTrans" cxnId="{40FE60EB-9F1B-4CC9-BB10-E10AFB265AF4}">
      <dgm:prSet/>
      <dgm:spPr/>
      <dgm:t>
        <a:bodyPr/>
        <a:lstStyle/>
        <a:p>
          <a:endParaRPr lang="en-US"/>
        </a:p>
      </dgm:t>
    </dgm:pt>
    <dgm:pt modelId="{F63657B2-2400-4BC3-8C44-867C3F1E646D}" type="sibTrans" cxnId="{40FE60EB-9F1B-4CC9-BB10-E10AFB265AF4}">
      <dgm:prSet/>
      <dgm:spPr/>
      <dgm:t>
        <a:bodyPr/>
        <a:lstStyle/>
        <a:p>
          <a:endParaRPr lang="en-US"/>
        </a:p>
      </dgm:t>
    </dgm:pt>
    <dgm:pt modelId="{A592F56D-F366-468C-99FD-D2833A996ACA}">
      <dgm:prSet custT="1"/>
      <dgm:spPr/>
      <dgm:t>
        <a:bodyPr/>
        <a:lstStyle/>
        <a:p>
          <a:pPr rtl="0"/>
          <a:r>
            <a:rPr lang="en-US" sz="1400" dirty="0" smtClean="0"/>
            <a:t>5) Total Conversion </a:t>
          </a:r>
        </a:p>
        <a:p>
          <a:pPr rtl="0"/>
          <a:r>
            <a:rPr lang="en-US" sz="1400" dirty="0" smtClean="0"/>
            <a:t>(Once the fundamentalist embraces the ideology, they do so completely)</a:t>
          </a:r>
        </a:p>
      </dgm:t>
    </dgm:pt>
    <dgm:pt modelId="{B32D33B7-8E7E-4D6A-B391-6C6A68FD2E25}" type="parTrans" cxnId="{942103B7-0CAC-4A52-94AC-00FFFDA7AE8A}">
      <dgm:prSet/>
      <dgm:spPr/>
      <dgm:t>
        <a:bodyPr/>
        <a:lstStyle/>
        <a:p>
          <a:endParaRPr lang="en-US"/>
        </a:p>
      </dgm:t>
    </dgm:pt>
    <dgm:pt modelId="{601FC149-32FC-4AE1-8694-6D05BBC426C7}" type="sibTrans" cxnId="{942103B7-0CAC-4A52-94AC-00FFFDA7AE8A}">
      <dgm:prSet/>
      <dgm:spPr/>
      <dgm:t>
        <a:bodyPr/>
        <a:lstStyle/>
        <a:p>
          <a:endParaRPr lang="en-US"/>
        </a:p>
      </dgm:t>
    </dgm:pt>
    <dgm:pt modelId="{8AFA8390-6AAB-4813-90AF-FC2F6C5F42E9}" type="pres">
      <dgm:prSet presAssocID="{317859D1-109C-448C-B94E-97CC36AF16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8CA0D2-9761-4E1D-8BEC-508920D9F5C7}" type="pres">
      <dgm:prSet presAssocID="{99D9904D-749A-4AA5-A9CA-F7107A7D118F}" presName="linNode" presStyleCnt="0"/>
      <dgm:spPr/>
    </dgm:pt>
    <dgm:pt modelId="{AF41C03D-832E-42AE-95AB-DC1CE78C36A4}" type="pres">
      <dgm:prSet presAssocID="{99D9904D-749A-4AA5-A9CA-F7107A7D118F}" presName="parentText" presStyleLbl="node1" presStyleIdx="0" presStyleCnt="6" custScaleX="277778" custScaleY="1029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2EF31-8B5D-472F-B4AA-A78607B95B57}" type="pres">
      <dgm:prSet presAssocID="{8799BB7C-B887-43E7-9CCD-BF3C5E508D1B}" presName="sp" presStyleCnt="0"/>
      <dgm:spPr/>
    </dgm:pt>
    <dgm:pt modelId="{CA9A9FA1-098A-495A-88A9-6A8FFB4A15C5}" type="pres">
      <dgm:prSet presAssocID="{BD9FF63F-DD1A-48C1-9558-8BAC5BC472BB}" presName="linNode" presStyleCnt="0"/>
      <dgm:spPr/>
    </dgm:pt>
    <dgm:pt modelId="{E682AE3F-23DC-4795-BC6C-F08512037BBB}" type="pres">
      <dgm:prSet presAssocID="{BD9FF63F-DD1A-48C1-9558-8BAC5BC472BB}" presName="parentText" presStyleLbl="node1" presStyleIdx="1" presStyleCnt="6" custScaleX="277778" custScaleY="1099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23166-B539-43C0-8316-A13B8D35236F}" type="pres">
      <dgm:prSet presAssocID="{D8F9C71C-C70F-4826-ABCF-4FE6FD5485CC}" presName="sp" presStyleCnt="0"/>
      <dgm:spPr/>
    </dgm:pt>
    <dgm:pt modelId="{0F7A7350-FE9C-4EBC-AB9E-D32A3644547E}" type="pres">
      <dgm:prSet presAssocID="{42CB1A8F-3E19-4893-A451-B54B2D3BB3A7}" presName="linNode" presStyleCnt="0"/>
      <dgm:spPr/>
    </dgm:pt>
    <dgm:pt modelId="{0E4BC321-3E98-499E-8954-B36B5F5EC9EA}" type="pres">
      <dgm:prSet presAssocID="{42CB1A8F-3E19-4893-A451-B54B2D3BB3A7}" presName="parentText" presStyleLbl="node1" presStyleIdx="2" presStyleCnt="6" custScaleX="277778" custScaleY="908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CBBEB-E609-43CF-9D96-412D441BBBEE}" type="pres">
      <dgm:prSet presAssocID="{444C59F1-4FB5-48BE-8EA3-C1CBAE05B06A}" presName="sp" presStyleCnt="0"/>
      <dgm:spPr/>
    </dgm:pt>
    <dgm:pt modelId="{1DE9E363-FFB1-4D09-8C8A-6B1647895DB2}" type="pres">
      <dgm:prSet presAssocID="{BCE2A987-31B7-4C5C-81ED-30C43F9BDA52}" presName="linNode" presStyleCnt="0"/>
      <dgm:spPr/>
    </dgm:pt>
    <dgm:pt modelId="{35C3ACF5-BF93-468D-9601-0F35168705F2}" type="pres">
      <dgm:prSet presAssocID="{BCE2A987-31B7-4C5C-81ED-30C43F9BDA52}" presName="parentText" presStyleLbl="node1" presStyleIdx="3" presStyleCnt="6" custScaleX="277778" custScaleY="751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B1FB54-77A0-4919-A650-4947B1F7C264}" type="pres">
      <dgm:prSet presAssocID="{019A54CC-41B4-4E56-AFAA-7AF3E8E5C1E9}" presName="sp" presStyleCnt="0"/>
      <dgm:spPr/>
    </dgm:pt>
    <dgm:pt modelId="{249A5559-9192-40D5-9CFC-C9A5F5C0F9D4}" type="pres">
      <dgm:prSet presAssocID="{35D72952-B7B8-4AE6-B8BF-7DF27039B560}" presName="linNode" presStyleCnt="0"/>
      <dgm:spPr/>
    </dgm:pt>
    <dgm:pt modelId="{741325BF-85C1-4D27-BD93-2245BE706649}" type="pres">
      <dgm:prSet presAssocID="{35D72952-B7B8-4AE6-B8BF-7DF27039B560}" presName="parentText" presStyleLbl="node1" presStyleIdx="4" presStyleCnt="6" custScaleX="277778" custScaleY="974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5043B-6543-4651-9C41-F6E33253EED1}" type="pres">
      <dgm:prSet presAssocID="{F63657B2-2400-4BC3-8C44-867C3F1E646D}" presName="sp" presStyleCnt="0"/>
      <dgm:spPr/>
    </dgm:pt>
    <dgm:pt modelId="{715C86B4-42DD-47AB-B0F9-D188A80FD4D8}" type="pres">
      <dgm:prSet presAssocID="{A592F56D-F366-468C-99FD-D2833A996ACA}" presName="linNode" presStyleCnt="0"/>
      <dgm:spPr/>
    </dgm:pt>
    <dgm:pt modelId="{C43A1A72-7246-46DD-A3C3-D54CEEEA9B8B}" type="pres">
      <dgm:prSet presAssocID="{A592F56D-F366-468C-99FD-D2833A996ACA}" presName="parentText" presStyleLbl="node1" presStyleIdx="5" presStyleCnt="6" custScaleX="277778" custScaleY="1001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F62A70-807C-4CCE-B9CC-ADF8C2BD4CFE}" type="presOf" srcId="{317859D1-109C-448C-B94E-97CC36AF16B8}" destId="{8AFA8390-6AAB-4813-90AF-FC2F6C5F42E9}" srcOrd="0" destOrd="0" presId="urn:microsoft.com/office/officeart/2005/8/layout/vList5"/>
    <dgm:cxn modelId="{6149B8B9-B72C-4066-8FE1-DAF9E41E88B0}" srcId="{317859D1-109C-448C-B94E-97CC36AF16B8}" destId="{99D9904D-749A-4AA5-A9CA-F7107A7D118F}" srcOrd="0" destOrd="0" parTransId="{BE5C0832-E39D-4154-8E4A-96F4AD659AEA}" sibTransId="{8799BB7C-B887-43E7-9CCD-BF3C5E508D1B}"/>
    <dgm:cxn modelId="{527F010D-55F4-45E1-B107-43ED4FC85D8E}" type="presOf" srcId="{99D9904D-749A-4AA5-A9CA-F7107A7D118F}" destId="{AF41C03D-832E-42AE-95AB-DC1CE78C36A4}" srcOrd="0" destOrd="0" presId="urn:microsoft.com/office/officeart/2005/8/layout/vList5"/>
    <dgm:cxn modelId="{942103B7-0CAC-4A52-94AC-00FFFDA7AE8A}" srcId="{317859D1-109C-448C-B94E-97CC36AF16B8}" destId="{A592F56D-F366-468C-99FD-D2833A996ACA}" srcOrd="5" destOrd="0" parTransId="{B32D33B7-8E7E-4D6A-B391-6C6A68FD2E25}" sibTransId="{601FC149-32FC-4AE1-8694-6D05BBC426C7}"/>
    <dgm:cxn modelId="{78DFB0C7-979F-4C6E-88D0-E074DFD3618A}" srcId="{317859D1-109C-448C-B94E-97CC36AF16B8}" destId="{42CB1A8F-3E19-4893-A451-B54B2D3BB3A7}" srcOrd="2" destOrd="0" parTransId="{B9193AA0-026C-44F4-8B37-36A9832453CE}" sibTransId="{444C59F1-4FB5-48BE-8EA3-C1CBAE05B06A}"/>
    <dgm:cxn modelId="{40FE60EB-9F1B-4CC9-BB10-E10AFB265AF4}" srcId="{317859D1-109C-448C-B94E-97CC36AF16B8}" destId="{35D72952-B7B8-4AE6-B8BF-7DF27039B560}" srcOrd="4" destOrd="0" parTransId="{9995D04D-7B89-46CB-B59F-D2D1A8ABD30E}" sibTransId="{F63657B2-2400-4BC3-8C44-867C3F1E646D}"/>
    <dgm:cxn modelId="{0C3BD5AB-EE5A-4626-9F74-70E4D48CCBD6}" srcId="{317859D1-109C-448C-B94E-97CC36AF16B8}" destId="{BD9FF63F-DD1A-48C1-9558-8BAC5BC472BB}" srcOrd="1" destOrd="0" parTransId="{C83D534D-89BB-49BF-83D1-E6E5E3A81E41}" sibTransId="{D8F9C71C-C70F-4826-ABCF-4FE6FD5485CC}"/>
    <dgm:cxn modelId="{DF90BBF2-1D56-4610-9B32-AE1A01947876}" type="presOf" srcId="{BD9FF63F-DD1A-48C1-9558-8BAC5BC472BB}" destId="{E682AE3F-23DC-4795-BC6C-F08512037BBB}" srcOrd="0" destOrd="0" presId="urn:microsoft.com/office/officeart/2005/8/layout/vList5"/>
    <dgm:cxn modelId="{930EDFC7-6680-4D99-B40C-FA6035F10921}" type="presOf" srcId="{A592F56D-F366-468C-99FD-D2833A996ACA}" destId="{C43A1A72-7246-46DD-A3C3-D54CEEEA9B8B}" srcOrd="0" destOrd="0" presId="urn:microsoft.com/office/officeart/2005/8/layout/vList5"/>
    <dgm:cxn modelId="{DFB37D1C-091D-4496-A478-30E03D4602B3}" type="presOf" srcId="{42CB1A8F-3E19-4893-A451-B54B2D3BB3A7}" destId="{0E4BC321-3E98-499E-8954-B36B5F5EC9EA}" srcOrd="0" destOrd="0" presId="urn:microsoft.com/office/officeart/2005/8/layout/vList5"/>
    <dgm:cxn modelId="{8986DD41-554F-42CE-8EF7-437040E37488}" srcId="{317859D1-109C-448C-B94E-97CC36AF16B8}" destId="{BCE2A987-31B7-4C5C-81ED-30C43F9BDA52}" srcOrd="3" destOrd="0" parTransId="{57FB6CC9-6285-4271-BA22-46420B0DF5C6}" sibTransId="{019A54CC-41B4-4E56-AFAA-7AF3E8E5C1E9}"/>
    <dgm:cxn modelId="{18C05822-18F8-4946-874B-D28822B25DAF}" type="presOf" srcId="{35D72952-B7B8-4AE6-B8BF-7DF27039B560}" destId="{741325BF-85C1-4D27-BD93-2245BE706649}" srcOrd="0" destOrd="0" presId="urn:microsoft.com/office/officeart/2005/8/layout/vList5"/>
    <dgm:cxn modelId="{52A68DE9-6407-4582-A41F-B018FAB9BCAA}" type="presOf" srcId="{BCE2A987-31B7-4C5C-81ED-30C43F9BDA52}" destId="{35C3ACF5-BF93-468D-9601-0F35168705F2}" srcOrd="0" destOrd="0" presId="urn:microsoft.com/office/officeart/2005/8/layout/vList5"/>
    <dgm:cxn modelId="{437952B1-CDFC-4E02-8364-EC852BAD58B8}" type="presParOf" srcId="{8AFA8390-6AAB-4813-90AF-FC2F6C5F42E9}" destId="{078CA0D2-9761-4E1D-8BEC-508920D9F5C7}" srcOrd="0" destOrd="0" presId="urn:microsoft.com/office/officeart/2005/8/layout/vList5"/>
    <dgm:cxn modelId="{FE35210E-ABF3-4B98-8BD3-49FBAC52597C}" type="presParOf" srcId="{078CA0D2-9761-4E1D-8BEC-508920D9F5C7}" destId="{AF41C03D-832E-42AE-95AB-DC1CE78C36A4}" srcOrd="0" destOrd="0" presId="urn:microsoft.com/office/officeart/2005/8/layout/vList5"/>
    <dgm:cxn modelId="{6CE4497B-9ECE-47CF-9F39-3EE246D21226}" type="presParOf" srcId="{8AFA8390-6AAB-4813-90AF-FC2F6C5F42E9}" destId="{16A2EF31-8B5D-472F-B4AA-A78607B95B57}" srcOrd="1" destOrd="0" presId="urn:microsoft.com/office/officeart/2005/8/layout/vList5"/>
    <dgm:cxn modelId="{656BF4D4-1C66-4398-B819-57A549173F23}" type="presParOf" srcId="{8AFA8390-6AAB-4813-90AF-FC2F6C5F42E9}" destId="{CA9A9FA1-098A-495A-88A9-6A8FFB4A15C5}" srcOrd="2" destOrd="0" presId="urn:microsoft.com/office/officeart/2005/8/layout/vList5"/>
    <dgm:cxn modelId="{C32FB519-ED01-4890-8BF5-058BEF79A83C}" type="presParOf" srcId="{CA9A9FA1-098A-495A-88A9-6A8FFB4A15C5}" destId="{E682AE3F-23DC-4795-BC6C-F08512037BBB}" srcOrd="0" destOrd="0" presId="urn:microsoft.com/office/officeart/2005/8/layout/vList5"/>
    <dgm:cxn modelId="{A186FA0C-EFEA-4877-808C-023CCF028F6D}" type="presParOf" srcId="{8AFA8390-6AAB-4813-90AF-FC2F6C5F42E9}" destId="{0F923166-B539-43C0-8316-A13B8D35236F}" srcOrd="3" destOrd="0" presId="urn:microsoft.com/office/officeart/2005/8/layout/vList5"/>
    <dgm:cxn modelId="{8A6E5050-5677-4398-B74B-B8D3F84442B5}" type="presParOf" srcId="{8AFA8390-6AAB-4813-90AF-FC2F6C5F42E9}" destId="{0F7A7350-FE9C-4EBC-AB9E-D32A3644547E}" srcOrd="4" destOrd="0" presId="urn:microsoft.com/office/officeart/2005/8/layout/vList5"/>
    <dgm:cxn modelId="{0D4703DD-7A37-4FBA-9364-C4BE7ED19381}" type="presParOf" srcId="{0F7A7350-FE9C-4EBC-AB9E-D32A3644547E}" destId="{0E4BC321-3E98-499E-8954-B36B5F5EC9EA}" srcOrd="0" destOrd="0" presId="urn:microsoft.com/office/officeart/2005/8/layout/vList5"/>
    <dgm:cxn modelId="{B7F93D07-0437-4A7C-A4DF-8F107A34C517}" type="presParOf" srcId="{8AFA8390-6AAB-4813-90AF-FC2F6C5F42E9}" destId="{A70CBBEB-E609-43CF-9D96-412D441BBBEE}" srcOrd="5" destOrd="0" presId="urn:microsoft.com/office/officeart/2005/8/layout/vList5"/>
    <dgm:cxn modelId="{DC08323E-1120-4353-9A19-6052EA3526AD}" type="presParOf" srcId="{8AFA8390-6AAB-4813-90AF-FC2F6C5F42E9}" destId="{1DE9E363-FFB1-4D09-8C8A-6B1647895DB2}" srcOrd="6" destOrd="0" presId="urn:microsoft.com/office/officeart/2005/8/layout/vList5"/>
    <dgm:cxn modelId="{8BED0823-3CEF-4AA9-81BE-7DE2B25C1B8E}" type="presParOf" srcId="{1DE9E363-FFB1-4D09-8C8A-6B1647895DB2}" destId="{35C3ACF5-BF93-468D-9601-0F35168705F2}" srcOrd="0" destOrd="0" presId="urn:microsoft.com/office/officeart/2005/8/layout/vList5"/>
    <dgm:cxn modelId="{76D24EA9-6613-448D-A3D3-FD1AC47FCDDB}" type="presParOf" srcId="{8AFA8390-6AAB-4813-90AF-FC2F6C5F42E9}" destId="{02B1FB54-77A0-4919-A650-4947B1F7C264}" srcOrd="7" destOrd="0" presId="urn:microsoft.com/office/officeart/2005/8/layout/vList5"/>
    <dgm:cxn modelId="{1EFF1063-71E2-45DC-BB66-F295964537F6}" type="presParOf" srcId="{8AFA8390-6AAB-4813-90AF-FC2F6C5F42E9}" destId="{249A5559-9192-40D5-9CFC-C9A5F5C0F9D4}" srcOrd="8" destOrd="0" presId="urn:microsoft.com/office/officeart/2005/8/layout/vList5"/>
    <dgm:cxn modelId="{325E6DAC-9525-44EF-BEDE-71B79E159C9D}" type="presParOf" srcId="{249A5559-9192-40D5-9CFC-C9A5F5C0F9D4}" destId="{741325BF-85C1-4D27-BD93-2245BE706649}" srcOrd="0" destOrd="0" presId="urn:microsoft.com/office/officeart/2005/8/layout/vList5"/>
    <dgm:cxn modelId="{3DCE34DD-261A-4226-91DA-17087E905DBF}" type="presParOf" srcId="{8AFA8390-6AAB-4813-90AF-FC2F6C5F42E9}" destId="{C705043B-6543-4651-9C41-F6E33253EED1}" srcOrd="9" destOrd="0" presId="urn:microsoft.com/office/officeart/2005/8/layout/vList5"/>
    <dgm:cxn modelId="{21EE5FE3-2A8A-4F92-A9FD-A1BA815F8A7D}" type="presParOf" srcId="{8AFA8390-6AAB-4813-90AF-FC2F6C5F42E9}" destId="{715C86B4-42DD-47AB-B0F9-D188A80FD4D8}" srcOrd="10" destOrd="0" presId="urn:microsoft.com/office/officeart/2005/8/layout/vList5"/>
    <dgm:cxn modelId="{52003DA1-0F70-459C-BDC6-FEAF055AA098}" type="presParOf" srcId="{715C86B4-42DD-47AB-B0F9-D188A80FD4D8}" destId="{C43A1A72-7246-46DD-A3C3-D54CEEEA9B8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41C03D-832E-42AE-95AB-DC1CE78C36A4}">
      <dsp:nvSpPr>
        <dsp:cNvPr id="0" name=""/>
        <dsp:cNvSpPr/>
      </dsp:nvSpPr>
      <dsp:spPr>
        <a:xfrm>
          <a:off x="2342" y="3449"/>
          <a:ext cx="4795915" cy="9636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sng" kern="1200" dirty="0" smtClean="0"/>
            <a:t>Five Features of Fundamentalism</a:t>
          </a:r>
          <a:endParaRPr lang="en-US" sz="2400" b="1" u="sng" kern="1200" dirty="0"/>
        </a:p>
      </dsp:txBody>
      <dsp:txXfrm>
        <a:off x="2342" y="3449"/>
        <a:ext cx="4795915" cy="963669"/>
      </dsp:txXfrm>
    </dsp:sp>
    <dsp:sp modelId="{E682AE3F-23DC-4795-BC6C-F08512037BBB}">
      <dsp:nvSpPr>
        <dsp:cNvPr id="0" name=""/>
        <dsp:cNvSpPr/>
      </dsp:nvSpPr>
      <dsp:spPr>
        <a:xfrm>
          <a:off x="2342" y="1013925"/>
          <a:ext cx="4795915" cy="10297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1) Dualism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(World is divided into clear cut binary categories: good/evil; right/wrong; them/us)</a:t>
          </a:r>
        </a:p>
      </dsp:txBody>
      <dsp:txXfrm>
        <a:off x="2342" y="1013925"/>
        <a:ext cx="4795915" cy="1029723"/>
      </dsp:txXfrm>
    </dsp:sp>
    <dsp:sp modelId="{0E4BC321-3E98-499E-8954-B36B5F5EC9EA}">
      <dsp:nvSpPr>
        <dsp:cNvPr id="0" name=""/>
        <dsp:cNvSpPr/>
      </dsp:nvSpPr>
      <dsp:spPr>
        <a:xfrm>
          <a:off x="2342" y="2090455"/>
          <a:ext cx="4795915" cy="850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2) Paranoia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(Deep feeling of suspicion or rage directed towards those on the “other” side of the binary category)</a:t>
          </a:r>
        </a:p>
      </dsp:txBody>
      <dsp:txXfrm>
        <a:off x="2342" y="2090455"/>
        <a:ext cx="4795915" cy="850445"/>
      </dsp:txXfrm>
    </dsp:sp>
    <dsp:sp modelId="{35C3ACF5-BF93-468D-9601-0F35168705F2}">
      <dsp:nvSpPr>
        <dsp:cNvPr id="0" name=""/>
        <dsp:cNvSpPr/>
      </dsp:nvSpPr>
      <dsp:spPr>
        <a:xfrm>
          <a:off x="2342" y="2987706"/>
          <a:ext cx="4795915" cy="703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3) Apocalyptic Orientation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(Obsession with the ending point of society; usually positively disposed to bring about that end)</a:t>
          </a:r>
        </a:p>
      </dsp:txBody>
      <dsp:txXfrm>
        <a:off x="2342" y="2987706"/>
        <a:ext cx="4795915" cy="703519"/>
      </dsp:txXfrm>
    </dsp:sp>
    <dsp:sp modelId="{741325BF-85C1-4D27-BD93-2245BE706649}">
      <dsp:nvSpPr>
        <dsp:cNvPr id="0" name=""/>
        <dsp:cNvSpPr/>
      </dsp:nvSpPr>
      <dsp:spPr>
        <a:xfrm>
          <a:off x="2342" y="3738032"/>
          <a:ext cx="4795915" cy="9127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4) Charismatic Leaders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(Commitment and dedication to that leader)</a:t>
          </a:r>
        </a:p>
      </dsp:txBody>
      <dsp:txXfrm>
        <a:off x="2342" y="3738032"/>
        <a:ext cx="4795915" cy="912706"/>
      </dsp:txXfrm>
    </dsp:sp>
    <dsp:sp modelId="{C43A1A72-7246-46DD-A3C3-D54CEEEA9B8B}">
      <dsp:nvSpPr>
        <dsp:cNvPr id="0" name=""/>
        <dsp:cNvSpPr/>
      </dsp:nvSpPr>
      <dsp:spPr>
        <a:xfrm>
          <a:off x="2342" y="4697546"/>
          <a:ext cx="4795915" cy="9378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5) Total Conversion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(Once the fundamentalist embraces the ideology, they do so completely)</a:t>
          </a:r>
        </a:p>
      </dsp:txBody>
      <dsp:txXfrm>
        <a:off x="2342" y="4697546"/>
        <a:ext cx="4795915" cy="93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A4DCF-6AB2-4203-BC09-9936B3448A05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C6D76-9F14-4C42-9990-9A808BE6B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5723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C6380BD-4872-46E5-9ABF-57500B428D9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9EA3FD9-F7EC-48E8-B6B5-C1553C33C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36:</a:t>
            </a:r>
            <a:br>
              <a:rPr lang="en-US" dirty="0" smtClean="0"/>
            </a:br>
            <a:r>
              <a:rPr lang="en-US" dirty="0" smtClean="0"/>
              <a:t>Globalization and Resistance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749345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68096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Globalization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605933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300" dirty="0" smtClean="0"/>
              <a:t>Globalization: interconnectedness of all parts of the world (culture, communication, commerce, politics)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Increased toward the end of the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century, partly due to the entry into world markets of China and members of the former Soviet Union.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Massive population growth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300" dirty="0" smtClean="0"/>
              <a:t>Migration: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Guest Workers: large </a:t>
            </a:r>
            <a:r>
              <a:rPr lang="en-US" sz="2000" dirty="0"/>
              <a:t>numbers </a:t>
            </a:r>
            <a:r>
              <a:rPr lang="en-US" sz="2000" dirty="0" smtClean="0"/>
              <a:t>of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World immigrants </a:t>
            </a:r>
            <a:r>
              <a:rPr lang="en-US" sz="2000" dirty="0"/>
              <a:t>have led to </a:t>
            </a:r>
            <a:r>
              <a:rPr lang="en-US" sz="2000" dirty="0" smtClean="0"/>
              <a:t>tensions in Western countries; low wages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 smtClean="0"/>
              <a:t>Xenophobia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Modern travel has made it easier to migrate to (emigrate) and from (immigrate) countries.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300" dirty="0" smtClean="0"/>
              <a:t>Internationalism replaced nationalism as a dominant cultural theme.</a:t>
            </a:r>
          </a:p>
          <a:p>
            <a:pPr marL="742950" lvl="1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/>
              <a:t>Spread of English as global language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11736" y="2514600"/>
            <a:ext cx="2932263" cy="283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8300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28600"/>
            <a:ext cx="8915400" cy="1066800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 smtClean="0"/>
              <a:t>New Technology, Corporations, and Organizations</a:t>
            </a:r>
            <a:endParaRPr lang="en-US" sz="3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19200"/>
            <a:ext cx="7315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Technology has improved 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 easier to maintain contact over distances (esp. cell phones, computers, email, Internet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Multinational corporations: extend business across borders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Facilitate rapid </a:t>
            </a:r>
            <a:r>
              <a:rPr lang="en-US" sz="2000" dirty="0"/>
              <a:t>increases in exports and </a:t>
            </a:r>
            <a:r>
              <a:rPr lang="en-US" sz="2000" dirty="0" smtClean="0"/>
              <a:t>imports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Seek </a:t>
            </a:r>
            <a:r>
              <a:rPr lang="en-US" sz="2000" dirty="0"/>
              <a:t>cheap labor and undemanding environmental policies.  In some cases, these are more powerful than the countries in which they operate.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Outsourcing: tactic of hiring outside </a:t>
            </a:r>
            <a:r>
              <a:rPr lang="en-US" sz="2000" dirty="0" smtClean="0"/>
              <a:t>workers (greatest in India)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Non-western countries seek global financial aid to develop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International </a:t>
            </a:r>
            <a:r>
              <a:rPr lang="en-US" sz="2000" dirty="0"/>
              <a:t>Monetary Fund (IMF) and World </a:t>
            </a:r>
            <a:r>
              <a:rPr lang="en-US" sz="2000" dirty="0" smtClean="0"/>
              <a:t>Bank were founded </a:t>
            </a:r>
            <a:r>
              <a:rPr lang="en-US" sz="2000" dirty="0"/>
              <a:t>after WWII to promote trade and offer loans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Meetings often marked </a:t>
            </a:r>
            <a:r>
              <a:rPr lang="en-US" sz="2000" dirty="0"/>
              <a:t>by demonstrations, violence, and </a:t>
            </a:r>
            <a:r>
              <a:rPr lang="en-US" sz="2000" dirty="0" smtClean="0"/>
              <a:t>protest</a:t>
            </a:r>
            <a:endParaRPr lang="en-US" sz="2000" dirty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dirty="0"/>
              <a:t>Critics argue globalization has caused/exacerbated: environmental dangers, exploitation of laborers, disparity between rich and poor people/nations</a:t>
            </a:r>
            <a:r>
              <a:rPr lang="en-US" sz="2000" dirty="0" smtClean="0"/>
              <a:t>.</a:t>
            </a:r>
          </a:p>
        </p:txBody>
      </p:sp>
      <p:pic>
        <p:nvPicPr>
          <p:cNvPr id="2050" name="Picture 2" descr="http://upload.wikimedia.org/wikipedia/en/thumb/7/7e/International_Monetary_Fund_logo.svg/365px-International_Monetary_Fund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386600" y="1905000"/>
            <a:ext cx="1719300" cy="1752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nergymixreport.com/wp-content/uploads/2013/07/worldban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08050" y="4191000"/>
            <a:ext cx="1775268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845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720" y="0"/>
            <a:ext cx="768096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Cultural Globalization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991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Greater collaboration exists with English as the common language.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American fast-food chains; increase in obesity of children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American TV shows , music, and movies have world-wide audiences.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Other cultures often either celebrate American holidays, or have adopted American greeting-cards and presents.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Western styles of dress are pervasive across the globe.</a:t>
            </a:r>
          </a:p>
        </p:txBody>
      </p:sp>
      <p:pic>
        <p:nvPicPr>
          <p:cNvPr id="1026" name="Picture 2" descr="http://static.ifood.tv/files/images/McDonald'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22106" y="3359325"/>
            <a:ext cx="5116894" cy="3498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577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38100"/>
            <a:ext cx="8562974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New Religious Currents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09446"/>
            <a:ext cx="4343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Nationalism and religious revivalism are resistant to globalization.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Russian Orthodoxy has gained new prominence post-Communist Russia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Emphasize native distinctiveness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Fundamentalism: return to traditional beliefs and religious practices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Protestant, Muslim, Hindu, Catholic, etc.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Generally increases intolerance and exclusivity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Terrorism: often motivated by religion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121222743"/>
              </p:ext>
            </p:extLst>
          </p:nvPr>
        </p:nvGraphicFramePr>
        <p:xfrm>
          <a:off x="4343400" y="990600"/>
          <a:ext cx="48006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399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" y="-152400"/>
            <a:ext cx="768096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Global Environment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5638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Industrialization increased the scale of environmental hazards (China, Soviet Union)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Wealthiest countries consume products out of proportion to their population and contribute more pollution than developing nations.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Global diseases such as AIDS </a:t>
            </a:r>
            <a:r>
              <a:rPr lang="en-US" sz="2300" dirty="0"/>
              <a:t>(worst </a:t>
            </a:r>
            <a:r>
              <a:rPr lang="en-US" sz="2300" dirty="0" smtClean="0"/>
              <a:t>in </a:t>
            </a:r>
            <a:r>
              <a:rPr lang="en-US" sz="2300" dirty="0"/>
              <a:t>Sub-Saharan Africa)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300" dirty="0" smtClean="0"/>
              <a:t>Greenhouse Effect: increase of gases that cause overheating of the earth (not new, but now produced in much greater quantities)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300" dirty="0" smtClean="0"/>
              <a:t>Acknowledged by most scientists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300" dirty="0" smtClean="0"/>
              <a:t>Sources of gases: fossil fuel combustion, rice paddies, refrigeration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300" dirty="0" smtClean="0"/>
              <a:t>Impacts: rising sea levels, changes to natural patterns</a:t>
            </a:r>
          </a:p>
        </p:txBody>
      </p:sp>
      <p:pic>
        <p:nvPicPr>
          <p:cNvPr id="4" name="Picture 2" descr="http://climatecommission.gov.au/wp-content/uploads/greenhouse_effect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30978" y="4069854"/>
            <a:ext cx="3689222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pload.wikimedia.org/wikipedia/commons/9/90/Africa_HIV-AIDS_300p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975414" y="838200"/>
            <a:ext cx="2800350" cy="29813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002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</TotalTime>
  <Words>549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Mylar</vt:lpstr>
      <vt:lpstr>Chapter 36: Globalization and Resistance</vt:lpstr>
      <vt:lpstr>Globalization</vt:lpstr>
      <vt:lpstr>New Technology, Corporations, and Organizations</vt:lpstr>
      <vt:lpstr>Cultural Globalization</vt:lpstr>
      <vt:lpstr>New Religious Currents</vt:lpstr>
      <vt:lpstr>The Global Environment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36</dc:title>
  <dc:creator>Whitney</dc:creator>
  <cp:lastModifiedBy>chinese</cp:lastModifiedBy>
  <cp:revision>87</cp:revision>
  <cp:lastPrinted>2013-04-14T21:45:57Z</cp:lastPrinted>
  <dcterms:created xsi:type="dcterms:W3CDTF">2014-03-29T23:40:28Z</dcterms:created>
  <dcterms:modified xsi:type="dcterms:W3CDTF">2014-05-21T13:32:14Z</dcterms:modified>
</cp:coreProperties>
</file>