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84" r:id="rId3"/>
    <p:sldId id="258" r:id="rId4"/>
    <p:sldId id="285" r:id="rId5"/>
    <p:sldId id="287" r:id="rId6"/>
    <p:sldId id="259" r:id="rId7"/>
    <p:sldId id="260" r:id="rId8"/>
    <p:sldId id="288" r:id="rId9"/>
    <p:sldId id="263" r:id="rId10"/>
    <p:sldId id="289" r:id="rId11"/>
    <p:sldId id="266" r:id="rId12"/>
    <p:sldId id="267" r:id="rId13"/>
    <p:sldId id="268" r:id="rId14"/>
    <p:sldId id="290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8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3DA13B8-9CFE-44F7-B12E-065E1AA558E5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7C135B10-B839-4A82-B610-25C9E24DF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  <p:sldLayoutId id="214748382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en.wikipedia.org/wiki/File:Zapataandvilla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upload.wikimedia.org/wikipedia/commons/b/b7/File-Los_Generales,_Ft_Bliss_1913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hyperlink" Target="http://upload.wikimedia.org/wikipedia/commons/3/3a/Frida_Kahlo_Diego_Rivera_193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upload.wikimedia.org/wikipedia/commons/d/da/RiveraMuralNationalPalace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1/1c/Alexander_Kerensky_LOC_hec_2446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a/Tov_lenin_ochishchaet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upload.wikimedia.org/wikipedia/commons/e/e3/Lenin_and_stalin_crop.jpg" TargetMode="Externa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a/Tov_lenin_ochishchaet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upload.wikimedia.org/wikipedia/commons/e/e3/Lenin_and_stalin_crop.jpg" TargetMode="Externa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upload.wikimedia.org/wikipedia/commons/a/aa/Yuan_shikai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upload.wikimedia.org/wikipedia/commons/0/06/Sun_Yat-sen_1924_Guangzhou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a/ab/Li-dazhao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en.wikipedia.org/wiki/File:Chiang_Kai-shek%EF%BC%88%E8%94%A3%E4%B8%AD%E6%AD%A3%EF%BC%8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://upload.wikimedia.org/wikipedia/commons/f/fb/Whampoa3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upload.wikimedia.org/wikipedia/commons/1/18/L%C3%A9on_Blum_reading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b/b0/Polish_Corridor.PNG" TargetMode="External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hyperlink" Target="http://upload.wikimedia.org/wikipedia/commons/2/26/Bundesarchiv_Bild_183-1987-0922-500,_Wien,_Heldenplatz,_Rede_Adolf_Hitl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Bundesarchiv_Bild_183-R69173,_M%C3%BCnchener_Abkommen,_Staatschefs.jpg" TargetMode="External"/><Relationship Id="rId5" Type="http://schemas.openxmlformats.org/officeDocument/2006/relationships/image" Target="../media/image49.png"/><Relationship Id="rId4" Type="http://schemas.openxmlformats.org/officeDocument/2006/relationships/hyperlink" Target="http://upload.wikimedia.org/wikipedia/commons/8/88/M%C3%BCnchner_abkommen5+.svg" TargetMode="External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hyperlink" Target="http://upload.wikimedia.org/wikipedia/en/0/00/E-tripartite-pac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c/ca/Bundesarchiv_Bild_183-H25224,_Guernica,_Ruinen.jpg" TargetMode="External"/><Relationship Id="rId5" Type="http://schemas.openxmlformats.org/officeDocument/2006/relationships/image" Target="../media/image53.jpeg"/><Relationship Id="rId4" Type="http://schemas.openxmlformats.org/officeDocument/2006/relationships/hyperlink" Target="http://upload.wikimedia.org/wikipedia/commons/e/e5/Lugou_battle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en.wikipedia.org/wiki/File:Lazaro_cardenas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hyperlink" Target="http://en.wikipedia.org/wiki/File:Getulio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hyperlink" Target="http://upload.wikimedia.org/wikipedia/commons/1/15/Cartaz_Revolucion%C3%A1rio_1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upload.wikimedia.org/wikipedia/commons/9/98/Juan_Peron_con_banda_de_president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hyperlink" Target="http://upload.wikimedia.org/wikipedia/commons/b/b8/Peron_y_Eva_-_casamiento_civil_-_1945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upload.wikimedia.org/wikipedia/commons/f/f0/Hideki_Tojo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upload.wikimedia.org/wikipedia/commons/3/3a/Joseph_Stali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hyperlink" Target="http://en.wikipedia.org/wiki/File:MolotovRibbentropStalin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upload.wikimedia.org/wikipedia/commons/3/3a/Joseph_Stali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hyperlink" Target="http://en.wikipedia.org/wiki/File:MolotovRibbentropStalin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File:Braque.woman.400pix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upload.wikimedia.org/wikipedia/en/d/d1/Picasso_three_musicians_moma_2006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1/14/Come_unto_me,_ye_opprest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6/6f/Porfirio_Diaz_in_uniform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upload.wikimedia.org/wikipedia/commons/f/f4/Francisco_I_Mader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2/28/General_Alvaro_Obregon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upload.wikimedia.org/wikipedia/commons/7/77/Lazaro_cardenas2.jpg" TargetMode="External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world Between the Wars: Revolutions, depression, and authoritarian response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Times New Roman" pitchFamily="18" charset="0"/>
              </a:rPr>
              <a:t>Mexico's Upheaval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4724400" cy="5867400"/>
          </a:xfrm>
        </p:spPr>
        <p:txBody>
          <a:bodyPr>
            <a:noAutofit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600" b="1" dirty="0" err="1" smtClean="0"/>
              <a:t>Emiliano</a:t>
            </a:r>
            <a:r>
              <a:rPr lang="en-US" sz="1600" b="1" dirty="0" smtClean="0"/>
              <a:t> Zapata &amp; </a:t>
            </a:r>
            <a:r>
              <a:rPr lang="en-US" sz="1600" b="1" dirty="0" err="1" smtClean="0"/>
              <a:t>Pancho</a:t>
            </a:r>
            <a:r>
              <a:rPr lang="en-US" sz="1600" b="1" dirty="0" smtClean="0"/>
              <a:t> Villa </a:t>
            </a:r>
            <a:r>
              <a:rPr lang="en-US" sz="1600" dirty="0" smtClean="0"/>
              <a:t>Mexican revolutionaries forced Huerta out </a:t>
            </a:r>
          </a:p>
          <a:p>
            <a:pPr lvl="1"/>
            <a:r>
              <a:rPr lang="en-US" sz="1600" b="1" dirty="0" smtClean="0"/>
              <a:t>Zapata: </a:t>
            </a:r>
            <a:r>
              <a:rPr lang="en-US" sz="1600" dirty="0" smtClean="0"/>
              <a:t>who led guerrilla fighting in the South;  “Tierra y Libertad”</a:t>
            </a:r>
          </a:p>
          <a:p>
            <a:pPr lvl="1"/>
            <a:r>
              <a:rPr lang="en-US" sz="1600" b="1" dirty="0" smtClean="0"/>
              <a:t>Villa : </a:t>
            </a:r>
            <a:r>
              <a:rPr lang="en-US" sz="1600" dirty="0" smtClean="0"/>
              <a:t>led fighting in North into USA; pursued unsuccessfully by the Army </a:t>
            </a:r>
          </a:p>
          <a:p>
            <a:r>
              <a:rPr lang="en-US" sz="1600" b="1" dirty="0" err="1" smtClean="0"/>
              <a:t>Soldaderas</a:t>
            </a:r>
            <a:r>
              <a:rPr lang="en-US" sz="1600" b="1" dirty="0" smtClean="0"/>
              <a:t>: </a:t>
            </a:r>
            <a:r>
              <a:rPr lang="en-US" sz="1600" dirty="0" smtClean="0"/>
              <a:t>Women who were guerrilla fighters in the Mexican Revolution </a:t>
            </a:r>
          </a:p>
          <a:p>
            <a:r>
              <a:rPr lang="en-US" sz="1600" b="1" dirty="0" smtClean="0">
                <a:cs typeface="Times New Roman" pitchFamily="18" charset="0"/>
              </a:rPr>
              <a:t>General Alvaro </a:t>
            </a:r>
            <a:r>
              <a:rPr lang="en-US" sz="1600" b="1" dirty="0" err="1" smtClean="0">
                <a:cs typeface="Times New Roman" pitchFamily="18" charset="0"/>
              </a:rPr>
              <a:t>Obregón</a:t>
            </a:r>
            <a:r>
              <a:rPr lang="en-US" sz="1600" b="1" dirty="0" smtClean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first elected president  1920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600" dirty="0" smtClean="0"/>
              <a:t>The constitution of 1917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600" dirty="0" smtClean="0"/>
              <a:t>Promises of land reforms (slow to materialize)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600" dirty="0" smtClean="0"/>
              <a:t>Public education (more successfully met).</a:t>
            </a:r>
            <a:endParaRPr lang="en-US" sz="1600" dirty="0" smtClean="0"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600" b="1" dirty="0" smtClean="0">
                <a:cs typeface="Times New Roman" pitchFamily="18" charset="0"/>
              </a:rPr>
              <a:t>President </a:t>
            </a:r>
            <a:r>
              <a:rPr lang="en-US" sz="1600" b="1" dirty="0" err="1" smtClean="0">
                <a:cs typeface="Times New Roman" pitchFamily="18" charset="0"/>
              </a:rPr>
              <a:t>Lázaro</a:t>
            </a:r>
            <a:r>
              <a:rPr lang="en-US" sz="1600" b="1" dirty="0" smtClean="0">
                <a:cs typeface="Times New Roman" pitchFamily="18" charset="0"/>
              </a:rPr>
              <a:t> Cárdenas </a:t>
            </a:r>
            <a:r>
              <a:rPr lang="en-US" sz="1600" dirty="0" smtClean="0">
                <a:cs typeface="Times New Roman" pitchFamily="18" charset="0"/>
              </a:rPr>
              <a:t>(1934-1940)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600" dirty="0" smtClean="0">
                <a:cs typeface="Times New Roman" pitchFamily="18" charset="0"/>
              </a:rPr>
              <a:t> Land redistributed. Mostly to communal holdings</a:t>
            </a:r>
            <a:endParaRPr lang="en-US" sz="1600" i="1" dirty="0" smtClean="0">
              <a:cs typeface="Times New Roman" pitchFamily="18" charset="0"/>
            </a:endParaRP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600" i="1" dirty="0" smtClean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Education expanded</a:t>
            </a:r>
          </a:p>
        </p:txBody>
      </p:sp>
      <p:pic>
        <p:nvPicPr>
          <p:cNvPr id="6" name="Picture 5" descr="250px-Zapataandvilla">
            <a:hlinkClick r:id="rId2" tooltip="Pancho Villa {Left} &quot;commander of the División del Norte (Division of the North),&quot; and Emiliano Zapata &quot;Ejército Libertador del Sur (Liberation Army of the South).&quot;. Villa is sitting in the presidential throne in the Palacio Nacional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1230" y="3810000"/>
            <a:ext cx="37789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File:File-Los Generales, Ft Bliss 191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143000"/>
            <a:ext cx="3733800" cy="2660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6294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cs typeface="Times New Roman" pitchFamily="18" charset="0"/>
              </a:rPr>
              <a:t>Culture and Politics in Post-revolutionary Mexico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5562600" cy="5867400"/>
          </a:xfrm>
        </p:spPr>
        <p:txBody>
          <a:bodyPr>
            <a:normAutofit fontScale="62500" lnSpcReduction="20000"/>
          </a:bodyPr>
          <a:lstStyle/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400" dirty="0" smtClean="0">
                <a:cs typeface="Times New Roman" pitchFamily="18" charset="0"/>
              </a:rPr>
              <a:t>Indian culture influence started by </a:t>
            </a:r>
            <a:r>
              <a:rPr lang="en-US" sz="3400" dirty="0" err="1" smtClean="0">
                <a:cs typeface="Times New Roman" pitchFamily="18" charset="0"/>
              </a:rPr>
              <a:t>Gov’t</a:t>
            </a:r>
            <a:endParaRPr lang="en-US" sz="3400" dirty="0" smtClean="0"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400" dirty="0" smtClean="0">
                <a:cs typeface="Times New Roman" pitchFamily="18" charset="0"/>
              </a:rPr>
              <a:t>Diego Rivera, Communist </a:t>
            </a:r>
            <a:r>
              <a:rPr lang="en-US" sz="3400" dirty="0" smtClean="0"/>
              <a:t>muralist</a:t>
            </a:r>
            <a:endParaRPr lang="en-US" sz="3400" dirty="0" smtClean="0"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400" dirty="0" err="1" smtClean="0"/>
              <a:t>Frida</a:t>
            </a:r>
            <a:r>
              <a:rPr lang="en-US" sz="3400" dirty="0" smtClean="0"/>
              <a:t> Kahlo, Artist wife of Rivera </a:t>
            </a:r>
            <a:endParaRPr lang="en-US" sz="3400" dirty="0" smtClean="0"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400" dirty="0" smtClean="0">
                <a:cs typeface="Times New Roman" pitchFamily="18" charset="0"/>
              </a:rPr>
              <a:t>José Clemente Orozco , Socialist </a:t>
            </a:r>
            <a:r>
              <a:rPr lang="en-US" sz="3400" dirty="0" smtClean="0"/>
              <a:t>realist painter</a:t>
            </a:r>
            <a:endParaRPr lang="en-US" sz="3400" dirty="0" smtClean="0"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400" dirty="0" err="1" smtClean="0">
                <a:cs typeface="Times New Roman" pitchFamily="18" charset="0"/>
              </a:rPr>
              <a:t>Cristeros</a:t>
            </a:r>
            <a:endParaRPr lang="en-US" sz="3400" dirty="0" smtClean="0">
              <a:cs typeface="Times New Roman" pitchFamily="18" charset="0"/>
            </a:endParaRP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400" dirty="0" smtClean="0">
                <a:cs typeface="Times New Roman" pitchFamily="18" charset="0"/>
              </a:rPr>
              <a:t>Catholic/Conservative peasant rebellion to stop secularism </a:t>
            </a:r>
          </a:p>
          <a:p>
            <a:r>
              <a:rPr lang="en-US" sz="3400" dirty="0" smtClean="0"/>
              <a:t>Government took control of the petroleum industry. </a:t>
            </a:r>
          </a:p>
          <a:p>
            <a:r>
              <a:rPr lang="en-US" sz="3400" dirty="0" smtClean="0"/>
              <a:t>I</a:t>
            </a:r>
            <a:r>
              <a:rPr lang="en-US" sz="3400" b="1" dirty="0" smtClean="0"/>
              <a:t>nstitutional Revolutionary Party</a:t>
            </a:r>
            <a:r>
              <a:rPr lang="en-US" sz="3400" dirty="0" smtClean="0"/>
              <a:t> (PRI) </a:t>
            </a:r>
          </a:p>
          <a:p>
            <a:pPr lvl="1"/>
            <a:r>
              <a:rPr lang="en-US" sz="3400" dirty="0" smtClean="0"/>
              <a:t>In reality a one party system </a:t>
            </a:r>
          </a:p>
          <a:p>
            <a:pPr lvl="1"/>
            <a:r>
              <a:rPr lang="en-US" sz="3400" dirty="0" smtClean="0"/>
              <a:t>developed in 1920s</a:t>
            </a:r>
          </a:p>
          <a:p>
            <a:pPr lvl="1"/>
            <a:r>
              <a:rPr lang="en-US" sz="3400" dirty="0" smtClean="0"/>
              <a:t>controlling force in politics </a:t>
            </a:r>
          </a:p>
          <a:p>
            <a:pPr lvl="1">
              <a:buNone/>
            </a:pPr>
            <a:r>
              <a:rPr lang="en-US" sz="3400" dirty="0" smtClean="0"/>
              <a:t>     until late 20th century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dirty="0"/>
          </a:p>
        </p:txBody>
      </p:sp>
      <p:pic>
        <p:nvPicPr>
          <p:cNvPr id="19458" name="Picture 2" descr="File:Frida Kahlo Diego Rivera 19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414" y="0"/>
            <a:ext cx="2057586" cy="2667000"/>
          </a:xfrm>
          <a:prstGeom prst="rect">
            <a:avLst/>
          </a:prstGeom>
          <a:noFill/>
        </p:spPr>
      </p:pic>
      <p:pic>
        <p:nvPicPr>
          <p:cNvPr id="19460" name="Picture 4" descr="File:RiveraMuralNationalPalac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590800"/>
            <a:ext cx="3124200" cy="2343150"/>
          </a:xfrm>
          <a:prstGeom prst="rect">
            <a:avLst/>
          </a:prstGeom>
          <a:noFill/>
        </p:spPr>
      </p:pic>
      <p:pic>
        <p:nvPicPr>
          <p:cNvPr id="19462" name="Picture 6" descr="http://www.s9.com/images/portraits/22756_Orozco-Jose-Clemen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895850"/>
            <a:ext cx="1371600" cy="1962150"/>
          </a:xfrm>
          <a:prstGeom prst="rect">
            <a:avLst/>
          </a:prstGeom>
          <a:noFill/>
        </p:spPr>
      </p:pic>
      <p:pic>
        <p:nvPicPr>
          <p:cNvPr id="19464" name="Picture 8" descr="http://www.mendycolbert.com/orozc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1500" y="4876800"/>
            <a:ext cx="2332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6294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Times New Roman" pitchFamily="18" charset="0"/>
              </a:rPr>
              <a:t>Revolution in Russia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6934200" cy="5943600"/>
          </a:xfrm>
        </p:spPr>
        <p:txBody>
          <a:bodyPr>
            <a:noAutofit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700" b="1" dirty="0" smtClean="0">
                <a:cs typeface="Times New Roman" pitchFamily="18" charset="0"/>
              </a:rPr>
              <a:t>1</a:t>
            </a:r>
            <a:r>
              <a:rPr lang="en-US" sz="1700" b="1" baseline="30000" dirty="0" smtClean="0">
                <a:cs typeface="Times New Roman" pitchFamily="18" charset="0"/>
              </a:rPr>
              <a:t>st</a:t>
            </a:r>
            <a:r>
              <a:rPr lang="en-US" sz="1700" b="1" dirty="0" smtClean="0">
                <a:cs typeface="Times New Roman" pitchFamily="18" charset="0"/>
              </a:rPr>
              <a:t> (March) Revolution breaks out, 1917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700" dirty="0" smtClean="0">
                <a:cs typeface="Times New Roman" pitchFamily="18" charset="0"/>
              </a:rPr>
              <a:t>Alexander Kerensky (White Bolsheviks)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700" dirty="0" smtClean="0">
                <a:cs typeface="Times New Roman" pitchFamily="18" charset="0"/>
              </a:rPr>
              <a:t>Liberal provisional government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700" dirty="0" smtClean="0"/>
              <a:t>When reforms seemed slow in coming</a:t>
            </a:r>
            <a:endParaRPr lang="en-US" sz="1700" dirty="0" smtClean="0"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700" b="1" dirty="0" smtClean="0">
                <a:cs typeface="Times New Roman" pitchFamily="18" charset="0"/>
              </a:rPr>
              <a:t>2</a:t>
            </a:r>
            <a:r>
              <a:rPr lang="en-US" sz="1700" b="1" baseline="30000" dirty="0" smtClean="0">
                <a:cs typeface="Times New Roman" pitchFamily="18" charset="0"/>
              </a:rPr>
              <a:t>nd</a:t>
            </a:r>
            <a:r>
              <a:rPr lang="en-US" sz="1700" b="1" dirty="0" smtClean="0">
                <a:cs typeface="Times New Roman" pitchFamily="18" charset="0"/>
              </a:rPr>
              <a:t> Revolution November, 1917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700" dirty="0" smtClean="0">
                <a:cs typeface="Times New Roman" pitchFamily="18" charset="0"/>
              </a:rPr>
              <a:t>Bolsheviks (Communist Party)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700" dirty="0" smtClean="0"/>
              <a:t>Vladimir </a:t>
            </a:r>
            <a:r>
              <a:rPr lang="en-US" sz="1700" dirty="0" smtClean="0">
                <a:cs typeface="Times New Roman" pitchFamily="18" charset="0"/>
              </a:rPr>
              <a:t>Lenin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700" dirty="0" smtClean="0">
                <a:cs typeface="Times New Roman" pitchFamily="18" charset="0"/>
              </a:rPr>
              <a:t>Closes parliament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700" dirty="0" smtClean="0">
                <a:cs typeface="Times New Roman" pitchFamily="18" charset="0"/>
              </a:rPr>
              <a:t>Congress of Soviets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700" dirty="0" smtClean="0">
                <a:cs typeface="Times New Roman" pitchFamily="18" charset="0"/>
              </a:rPr>
              <a:t>Treaty of Brest-Litovsk (Ending WWI)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700" dirty="0" smtClean="0">
                <a:cs typeface="Times New Roman" pitchFamily="18" charset="0"/>
              </a:rPr>
              <a:t>	</a:t>
            </a:r>
            <a:r>
              <a:rPr lang="en-US" sz="1700" b="1" dirty="0" smtClean="0">
                <a:cs typeface="Times New Roman" pitchFamily="18" charset="0"/>
              </a:rPr>
              <a:t>1918-1921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700" dirty="0" smtClean="0">
                <a:cs typeface="Times New Roman" pitchFamily="18" charset="0"/>
              </a:rPr>
              <a:t>	Reaction against communism (Reds)</a:t>
            </a:r>
          </a:p>
          <a:p>
            <a:pPr lvl="1"/>
            <a:r>
              <a:rPr lang="en-US" sz="1700" dirty="0" smtClean="0"/>
              <a:t>An ensuing civil war killed millions  </a:t>
            </a:r>
          </a:p>
          <a:p>
            <a:r>
              <a:rPr lang="en-US" sz="1700" b="1" dirty="0" smtClean="0"/>
              <a:t>Red Army prevailed</a:t>
            </a:r>
          </a:p>
          <a:p>
            <a:pPr lvl="1"/>
            <a:r>
              <a:rPr lang="en-US" sz="1700" dirty="0" smtClean="0"/>
              <a:t>Leadership of Leon Trotsky</a:t>
            </a:r>
          </a:p>
          <a:p>
            <a:endParaRPr lang="en-US" sz="1700" dirty="0"/>
          </a:p>
        </p:txBody>
      </p:sp>
      <p:pic>
        <p:nvPicPr>
          <p:cNvPr id="18434" name="Picture 2" descr="File:Alexander Kerensky LOC hec 2446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1375" y="0"/>
            <a:ext cx="2422626" cy="3505200"/>
          </a:xfrm>
          <a:prstGeom prst="rect">
            <a:avLst/>
          </a:prstGeom>
          <a:noFill/>
        </p:spPr>
      </p:pic>
      <p:pic>
        <p:nvPicPr>
          <p:cNvPr id="18436" name="Picture 4" descr="http://quizfarm.com/images/1106618577VladimirLen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438650"/>
            <a:ext cx="1733550" cy="2419350"/>
          </a:xfrm>
          <a:prstGeom prst="rect">
            <a:avLst/>
          </a:prstGeom>
          <a:noFill/>
        </p:spPr>
      </p:pic>
      <p:pic>
        <p:nvPicPr>
          <p:cNvPr id="18438" name="Picture 6" descr="http://s3.amazonaws.com/findagrave/photos/2001/222/trotskyleonb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5675" y="3371850"/>
            <a:ext cx="1838325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cs typeface="Times New Roman" pitchFamily="18" charset="0"/>
              </a:rPr>
              <a:t>Stabilization of Russia's </a:t>
            </a:r>
            <a:br>
              <a:rPr lang="en-US" b="1" dirty="0" smtClean="0">
                <a:cs typeface="Times New Roman" pitchFamily="18" charset="0"/>
              </a:rPr>
            </a:br>
            <a:r>
              <a:rPr lang="en-US" b="1" dirty="0" smtClean="0">
                <a:cs typeface="Times New Roman" pitchFamily="18" charset="0"/>
              </a:rPr>
              <a:t>Communist Regime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400800" cy="5181600"/>
          </a:xfrm>
        </p:spPr>
        <p:txBody>
          <a:bodyPr>
            <a:noAutofit/>
          </a:bodyPr>
          <a:lstStyle/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200" b="1" dirty="0" smtClean="0">
                <a:cs typeface="Times New Roman" pitchFamily="18" charset="0"/>
              </a:rPr>
              <a:t>Lenin's New Economic Policy, 1921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200" dirty="0" smtClean="0"/>
              <a:t>Stopgap economic mix of true Communism and capitalism</a:t>
            </a:r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/>
              <a:t>Food production gave Bolsheviks time to strengthen their grip on national politics</a:t>
            </a:r>
            <a:endParaRPr lang="en-US" sz="22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2200" b="1" dirty="0" smtClean="0">
                <a:cs typeface="Times New Roman" pitchFamily="18" charset="0"/>
              </a:rPr>
              <a:t>Union of Soviet Socialist Republics, 1923</a:t>
            </a:r>
          </a:p>
          <a:p>
            <a:r>
              <a:rPr lang="en-US" sz="2200" dirty="0" smtClean="0"/>
              <a:t>“peoples’ government” in name only </a:t>
            </a:r>
          </a:p>
          <a:p>
            <a:r>
              <a:rPr lang="en-US" sz="2200" dirty="0" smtClean="0"/>
              <a:t>Really an authoritarian system</a:t>
            </a:r>
            <a:endParaRPr lang="en-US" sz="2200" dirty="0" smtClean="0">
              <a:cs typeface="Times New Roman" pitchFamily="18" charset="0"/>
            </a:endParaRPr>
          </a:p>
        </p:txBody>
      </p:sp>
      <p:pic>
        <p:nvPicPr>
          <p:cNvPr id="15362" name="Picture 2" descr="http://www.lwwdc.org/sta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4400" y="4724400"/>
            <a:ext cx="2469600" cy="2133600"/>
          </a:xfrm>
          <a:prstGeom prst="rect">
            <a:avLst/>
          </a:prstGeom>
          <a:noFill/>
        </p:spPr>
      </p:pic>
      <p:pic>
        <p:nvPicPr>
          <p:cNvPr id="4" name="Picture 2" descr="File:Tov lenin ochishcha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1676400" cy="2407139"/>
          </a:xfrm>
          <a:prstGeom prst="rect">
            <a:avLst/>
          </a:prstGeom>
          <a:noFill/>
        </p:spPr>
      </p:pic>
      <p:pic>
        <p:nvPicPr>
          <p:cNvPr id="15364" name="Picture 4" descr="File:Lenin and stalin crop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2438400"/>
            <a:ext cx="1981200" cy="227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cs typeface="Times New Roman" pitchFamily="18" charset="0"/>
              </a:rPr>
              <a:t>Stabilization of Russia's </a:t>
            </a:r>
            <a:br>
              <a:rPr lang="en-US" b="1" dirty="0" smtClean="0">
                <a:cs typeface="Times New Roman" pitchFamily="18" charset="0"/>
              </a:rPr>
            </a:br>
            <a:r>
              <a:rPr lang="en-US" b="1" dirty="0" smtClean="0">
                <a:cs typeface="Times New Roman" pitchFamily="18" charset="0"/>
              </a:rPr>
              <a:t>Communist Regime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172200" cy="5181600"/>
          </a:xfrm>
        </p:spPr>
        <p:txBody>
          <a:bodyPr>
            <a:noAutofit/>
          </a:bodyPr>
          <a:lstStyle/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200" b="1" dirty="0" smtClean="0">
                <a:cs typeface="Times New Roman" pitchFamily="18" charset="0"/>
              </a:rPr>
              <a:t>Soviet Experimentation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200" dirty="0" smtClean="0">
                <a:cs typeface="Times New Roman" pitchFamily="18" charset="0"/>
              </a:rPr>
              <a:t>Gains for workers, women</a:t>
            </a:r>
          </a:p>
          <a:p>
            <a:r>
              <a:rPr lang="en-US" sz="2200" dirty="0" smtClean="0"/>
              <a:t>This was short-lived however</a:t>
            </a:r>
          </a:p>
          <a:p>
            <a:pPr>
              <a:buNone/>
            </a:pPr>
            <a:r>
              <a:rPr lang="en-US" sz="2200" b="1" dirty="0" smtClean="0">
                <a:cs typeface="Times New Roman" pitchFamily="18" charset="0"/>
              </a:rPr>
              <a:t>Lenin  dies in 1924</a:t>
            </a:r>
          </a:p>
          <a:p>
            <a:r>
              <a:rPr lang="en-US" sz="2200" dirty="0" smtClean="0"/>
              <a:t>Power struggle broke out among Lenin’s deputies after his unexpected death</a:t>
            </a:r>
            <a:endParaRPr lang="en-US" sz="2200" dirty="0" smtClean="0">
              <a:cs typeface="Times New Roman" pitchFamily="18" charset="0"/>
            </a:endParaRPr>
          </a:p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200" b="1" dirty="0" smtClean="0">
                <a:cs typeface="Times New Roman" pitchFamily="18" charset="0"/>
              </a:rPr>
              <a:t>Succeeded by Stalin</a:t>
            </a:r>
          </a:p>
          <a:p>
            <a:r>
              <a:rPr lang="en-US" sz="2200" dirty="0" smtClean="0"/>
              <a:t>Strong nationalistic version of Communism </a:t>
            </a:r>
          </a:p>
          <a:p>
            <a:r>
              <a:rPr lang="en-US" sz="2200" dirty="0" smtClean="0"/>
              <a:t>Rivals  to his political philosophy were exiled and/or killed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sz="2200" dirty="0"/>
          </a:p>
        </p:txBody>
      </p:sp>
      <p:pic>
        <p:nvPicPr>
          <p:cNvPr id="15362" name="Picture 2" descr="http://www.lwwdc.org/sta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4400" y="4724400"/>
            <a:ext cx="2469600" cy="2133600"/>
          </a:xfrm>
          <a:prstGeom prst="rect">
            <a:avLst/>
          </a:prstGeom>
          <a:noFill/>
        </p:spPr>
      </p:pic>
      <p:pic>
        <p:nvPicPr>
          <p:cNvPr id="4" name="Picture 2" descr="File:Tov lenin ochishcha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1676400" cy="2407139"/>
          </a:xfrm>
          <a:prstGeom prst="rect">
            <a:avLst/>
          </a:prstGeom>
          <a:noFill/>
        </p:spPr>
      </p:pic>
      <p:pic>
        <p:nvPicPr>
          <p:cNvPr id="15364" name="Picture 4" descr="File:Lenin and stalin crop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2438400"/>
            <a:ext cx="1981200" cy="227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38200"/>
          </a:xfrm>
        </p:spPr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Toward Revolution in China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324600" cy="5715000"/>
          </a:xfrm>
        </p:spPr>
        <p:txBody>
          <a:bodyPr>
            <a:normAutofit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Last Qing emperor abdicates, 1912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1912-1928- War lord period </a:t>
            </a:r>
            <a:r>
              <a:rPr lang="en-US" dirty="0" smtClean="0"/>
              <a:t>that involved Western-educated politicians, academics, warlords, peasants, and foreign powers, most notably Japan.</a:t>
            </a:r>
            <a:endParaRPr lang="en-US" dirty="0" smtClean="0"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Yuan </a:t>
            </a:r>
            <a:r>
              <a:rPr lang="en-US" dirty="0" err="1" smtClean="0">
                <a:cs typeface="Times New Roman" pitchFamily="18" charset="0"/>
              </a:rPr>
              <a:t>Shikai</a:t>
            </a:r>
            <a:r>
              <a:rPr lang="en-US" dirty="0" smtClean="0">
                <a:cs typeface="Times New Roman" pitchFamily="18" charset="0"/>
              </a:rPr>
              <a:t>  1912-1916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Takes over from Sun Yet-</a:t>
            </a:r>
            <a:r>
              <a:rPr lang="en-US" dirty="0" err="1" smtClean="0">
                <a:cs typeface="Times New Roman" pitchFamily="18" charset="0"/>
              </a:rPr>
              <a:t>sen</a:t>
            </a:r>
            <a:r>
              <a:rPr lang="en-US" dirty="0" smtClean="0">
                <a:cs typeface="Times New Roman" pitchFamily="18" charset="0"/>
              </a:rPr>
              <a:t> 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	Heads coalition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Japan (1915, WWI)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Twenty-one demands to Yuan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	Yuan refuses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	Control confirmed by Versailles</a:t>
            </a:r>
          </a:p>
        </p:txBody>
      </p:sp>
      <p:pic>
        <p:nvPicPr>
          <p:cNvPr id="14338" name="Picture 2" descr="File:Yuan shika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276600"/>
            <a:ext cx="2089912" cy="3352800"/>
          </a:xfrm>
          <a:prstGeom prst="rect">
            <a:avLst/>
          </a:prstGeom>
          <a:noFill/>
        </p:spPr>
      </p:pic>
      <p:pic>
        <p:nvPicPr>
          <p:cNvPr id="14340" name="Picture 4" descr="File:Sun Yat-sen 1924 Guangzhou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990600"/>
            <a:ext cx="2181225" cy="221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119786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Times New Roman" pitchFamily="18" charset="0"/>
              </a:rPr>
              <a:t>China's May Fourth Movement and the Rise of the Marxist Alternative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>
            <a:normAutofit/>
          </a:bodyPr>
          <a:lstStyle/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b="1" dirty="0" smtClean="0">
                <a:cs typeface="Times New Roman" pitchFamily="18" charset="0"/>
              </a:rPr>
              <a:t>Yuan becomes president (Emperor)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	May 4 Movement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	Mass demonstrations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	Call for Western political reform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	Li </a:t>
            </a:r>
            <a:r>
              <a:rPr lang="en-US" dirty="0" err="1" smtClean="0">
                <a:cs typeface="Times New Roman" pitchFamily="18" charset="0"/>
              </a:rPr>
              <a:t>Dazhou</a:t>
            </a:r>
            <a:endParaRPr lang="en-US" dirty="0" smtClean="0"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		Marxism adopted to Chinese situation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		Influences Mao Zedong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	Communist Party of China, 1921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Japan invades Manchuria 1931</a:t>
            </a:r>
          </a:p>
          <a:p>
            <a:r>
              <a:rPr lang="en-US" dirty="0" smtClean="0"/>
              <a:t>began a long struggle over control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dirty="0" smtClean="0"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upload.wikimedia.org/wikipedia/commons/f/f8/May_Fou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371600"/>
            <a:ext cx="2362200" cy="1636493"/>
          </a:xfrm>
          <a:prstGeom prst="rect">
            <a:avLst/>
          </a:prstGeom>
          <a:noFill/>
        </p:spPr>
      </p:pic>
      <p:pic>
        <p:nvPicPr>
          <p:cNvPr id="13316" name="Picture 4" descr="File:Li-dazha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823" y="2971800"/>
            <a:ext cx="1588177" cy="2152650"/>
          </a:xfrm>
          <a:prstGeom prst="rect">
            <a:avLst/>
          </a:prstGeom>
          <a:noFill/>
        </p:spPr>
      </p:pic>
      <p:pic>
        <p:nvPicPr>
          <p:cNvPr id="13318" name="Picture 6" descr="http://content.answers.com/main/content/img/webpics/Mao_Zedo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2825" y="4953000"/>
            <a:ext cx="17811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Times New Roman" pitchFamily="18" charset="0"/>
              </a:rPr>
              <a:t>Seizure of Power by </a:t>
            </a:r>
            <a:r>
              <a:rPr lang="en-US" dirty="0" err="1" smtClean="0">
                <a:cs typeface="Times New Roman" pitchFamily="18" charset="0"/>
              </a:rPr>
              <a:t>Guomindang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6019800" cy="6019800"/>
          </a:xfrm>
        </p:spPr>
        <p:txBody>
          <a:bodyPr>
            <a:normAutofit fontScale="85000" lnSpcReduction="20000"/>
          </a:bodyPr>
          <a:lstStyle/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b="1" dirty="0" err="1" smtClean="0">
                <a:solidFill>
                  <a:schemeClr val="accent4"/>
                </a:solidFill>
                <a:cs typeface="Times New Roman" pitchFamily="18" charset="0"/>
              </a:rPr>
              <a:t>Guomindang</a:t>
            </a:r>
            <a:r>
              <a:rPr lang="en-US" sz="2800" dirty="0" smtClean="0">
                <a:cs typeface="Times New Roman" pitchFamily="18" charset="0"/>
              </a:rPr>
              <a:t> (Nationalist Party of China) Sun </a:t>
            </a:r>
            <a:r>
              <a:rPr lang="en-US" sz="2800" dirty="0" err="1" smtClean="0">
                <a:cs typeface="Times New Roman" pitchFamily="18" charset="0"/>
              </a:rPr>
              <a:t>Yat-sen</a:t>
            </a:r>
            <a:endParaRPr lang="en-US" sz="2800" dirty="0" smtClean="0">
              <a:cs typeface="Times New Roman" pitchFamily="18" charset="0"/>
            </a:endParaRP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 smtClean="0">
                <a:cs typeface="Times New Roman" pitchFamily="18" charset="0"/>
              </a:rPr>
              <a:t>Allies with Communists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 smtClean="0">
                <a:cs typeface="Times New Roman" pitchFamily="18" charset="0"/>
              </a:rPr>
              <a:t>Supported by Soviet Union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 smtClean="0">
                <a:cs typeface="Times New Roman" pitchFamily="18" charset="0"/>
              </a:rPr>
              <a:t>	Whampoa Military Academy, 1924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 smtClean="0">
                <a:cs typeface="Times New Roman" pitchFamily="18" charset="0"/>
              </a:rPr>
              <a:t>	Chiang Kai-shek, first leader</a:t>
            </a:r>
          </a:p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b="1" dirty="0" smtClean="0">
                <a:solidFill>
                  <a:schemeClr val="accent4"/>
                </a:solidFill>
                <a:cs typeface="Times New Roman" pitchFamily="18" charset="0"/>
              </a:rPr>
              <a:t>Mao and the Peasant Option</a:t>
            </a:r>
            <a:endParaRPr lang="en-US" sz="2800" b="1" dirty="0" smtClean="0"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 smtClean="0">
                <a:cs typeface="Times New Roman" pitchFamily="18" charset="0"/>
              </a:rPr>
              <a:t>Chiang Kai-shek succeeds as head of </a:t>
            </a:r>
            <a:r>
              <a:rPr lang="en-US" sz="2800" dirty="0" err="1" smtClean="0">
                <a:cs typeface="Times New Roman" pitchFamily="18" charset="0"/>
              </a:rPr>
              <a:t>Guomindang</a:t>
            </a:r>
            <a:r>
              <a:rPr lang="en-US" sz="2800" dirty="0" smtClean="0">
                <a:cs typeface="Times New Roman" pitchFamily="18" charset="0"/>
              </a:rPr>
              <a:t>, 1925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 smtClean="0">
                <a:cs typeface="Times New Roman" pitchFamily="18" charset="0"/>
              </a:rPr>
              <a:t>Begins civil war in 1927 (to 1949)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b="1" dirty="0" smtClean="0"/>
              <a:t>Shanghai massacre of 1927</a:t>
            </a:r>
            <a:endParaRPr lang="en-US" sz="2800" dirty="0" smtClean="0"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 smtClean="0"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chemeClr val="accent4"/>
                </a:solidFill>
                <a:cs typeface="Times New Roman" pitchFamily="18" charset="0"/>
              </a:rPr>
              <a:t>Mao Zedong</a:t>
            </a:r>
            <a:r>
              <a:rPr lang="en-US" sz="2800" dirty="0" smtClean="0">
                <a:cs typeface="Times New Roman" pitchFamily="18" charset="0"/>
              </a:rPr>
              <a:t/>
            </a:r>
            <a:br>
              <a:rPr lang="en-US" sz="2800" dirty="0" smtClean="0">
                <a:cs typeface="Times New Roman" pitchFamily="18" charset="0"/>
              </a:rPr>
            </a:br>
            <a:r>
              <a:rPr lang="en-US" sz="2800" dirty="0" smtClean="0">
                <a:cs typeface="Times New Roman" pitchFamily="18" charset="0"/>
              </a:rPr>
              <a:t>		</a:t>
            </a:r>
            <a:r>
              <a:rPr lang="en-US" sz="2800" b="1" dirty="0" smtClean="0">
                <a:solidFill>
                  <a:schemeClr val="accent4"/>
                </a:solidFill>
                <a:cs typeface="Times New Roman" pitchFamily="18" charset="0"/>
              </a:rPr>
              <a:t>“Long March” </a:t>
            </a:r>
            <a:r>
              <a:rPr lang="en-US" sz="2800" dirty="0" smtClean="0">
                <a:cs typeface="Times New Roman" pitchFamily="18" charset="0"/>
              </a:rPr>
              <a:t>to Shanxi, 1934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 smtClean="0">
                <a:cs typeface="Times New Roman" pitchFamily="18" charset="0"/>
              </a:rPr>
              <a:t>Maoism viewed all China “proletarian” </a:t>
            </a:r>
          </a:p>
          <a:p>
            <a:endParaRPr lang="en-US" dirty="0"/>
          </a:p>
        </p:txBody>
      </p:sp>
      <p:pic>
        <p:nvPicPr>
          <p:cNvPr id="12290" name="Picture 2" descr="http://upload.wikimedia.org/wikipedia/commons/thumb/3/38/Chiang_Kai-shek%EF%BC%88%E8%94%A3%E4%B8%AD%E6%AD%A3%EF%BC%89.jpg/225px-Chiang_Kai-shek%EF%BC%88%E8%94%A3%E4%B8%AD%E6%AD%A3%EF%BC%89.jpg">
            <a:hlinkClick r:id="rId2" tooltip="Chiang Kai-shek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581400"/>
            <a:ext cx="2143125" cy="2857500"/>
          </a:xfrm>
          <a:prstGeom prst="rect">
            <a:avLst/>
          </a:prstGeom>
          <a:noFill/>
        </p:spPr>
      </p:pic>
      <p:pic>
        <p:nvPicPr>
          <p:cNvPr id="12292" name="Picture 4" descr="File:Whampoa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5404" y="1295400"/>
            <a:ext cx="267859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2133600" cy="4525963"/>
          </a:xfrm>
        </p:spPr>
        <p:txBody>
          <a:bodyPr/>
          <a:lstStyle/>
          <a:p>
            <a:r>
              <a:rPr lang="en-US" sz="2400" b="1" dirty="0" smtClean="0"/>
              <a:t>China in the Era of Revolution and Civil War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Long March</a:t>
            </a:r>
          </a:p>
          <a:p>
            <a:endParaRPr lang="en-US" dirty="0"/>
          </a:p>
        </p:txBody>
      </p:sp>
      <p:pic>
        <p:nvPicPr>
          <p:cNvPr id="4" name="Picture 5" descr="STEA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2408" t="3986" r="50569" b="3986"/>
          <a:stretch>
            <a:fillRect/>
          </a:stretch>
        </p:blipFill>
        <p:spPr bwMode="auto">
          <a:xfrm>
            <a:off x="2362200" y="-13270"/>
            <a:ext cx="6781800" cy="687127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/>
          <a:lstStyle/>
          <a:p>
            <a:r>
              <a:rPr lang="en-US" b="1" dirty="0" smtClean="0"/>
              <a:t>China in the Era of Revolution and Civil War</a:t>
            </a:r>
          </a:p>
          <a:p>
            <a:endParaRPr lang="en-US" dirty="0"/>
          </a:p>
        </p:txBody>
      </p:sp>
      <p:pic>
        <p:nvPicPr>
          <p:cNvPr id="4" name="Picture 4" descr="STEA"/>
          <p:cNvPicPr>
            <a:picLocks noChangeAspect="1" noChangeArrowheads="1"/>
          </p:cNvPicPr>
          <p:nvPr/>
        </p:nvPicPr>
        <p:blipFill>
          <a:blip r:embed="rId2" cstate="print"/>
          <a:srcRect l="55385" t="3055" r="2408" b="2657"/>
          <a:stretch>
            <a:fillRect/>
          </a:stretch>
        </p:blipFill>
        <p:spPr bwMode="auto">
          <a:xfrm>
            <a:off x="3733800" y="-34447"/>
            <a:ext cx="5410200" cy="6892447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Interwar Period- Big Picture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The 1920s were profoundly shaped by World War I and by movements well underway before the war. </a:t>
            </a:r>
          </a:p>
          <a:p>
            <a:pPr lvl="1"/>
            <a:r>
              <a:rPr lang="en-US" dirty="0" smtClean="0"/>
              <a:t>Three major patterns emerged: 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Western Europe recovered from the war only incompletely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 The United States and Japan rose as giants in industrial production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Revolutions of lasting consequence shook Mexico, Russia, and China. </a:t>
            </a:r>
          </a:p>
          <a:p>
            <a:pPr marL="514350" indent="-514350"/>
            <a:r>
              <a:rPr lang="en-US" dirty="0" smtClean="0"/>
              <a:t>Each of these developments brought into doubt western Europe’s assumptions about its place as the dominant global power.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382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Global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562600" cy="5257800"/>
          </a:xfrm>
        </p:spPr>
        <p:txBody>
          <a:bodyPr>
            <a:normAutofit lnSpcReduction="10000"/>
          </a:bodyPr>
          <a:lstStyle/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Causation</a:t>
            </a:r>
            <a:endParaRPr lang="en-US" b="1" dirty="0" smtClean="0"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	Recession, 1920-1921</a:t>
            </a:r>
          </a:p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The Debacle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	“Black Tuesday” 29 October 1929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	New York Stock Market crash</a:t>
            </a:r>
          </a:p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Depression deepens, 1929-1933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	Soviet Union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		Immune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	West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18" charset="0"/>
              </a:rPr>
              <a:t>	Welfare programs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979" y="1447800"/>
            <a:ext cx="3238021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1072" y="4343400"/>
            <a:ext cx="329292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38200"/>
          </a:xfrm>
        </p:spPr>
        <p:txBody>
          <a:bodyPr/>
          <a:lstStyle/>
          <a:p>
            <a:r>
              <a:rPr lang="en-US" dirty="0" smtClean="0">
                <a:cs typeface="Times New Roman" pitchFamily="8" charset="0"/>
              </a:rPr>
              <a:t>The Global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4495800" cy="5715000"/>
          </a:xfrm>
        </p:spPr>
        <p:txBody>
          <a:bodyPr>
            <a:normAutofit/>
          </a:bodyPr>
          <a:lstStyle/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Responses to the Depression in Western Europe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Governments have little impact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	Radicalism attractive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	Popular Front, 1936, 		Liberals, Socialists, &amp;     	Communists</a:t>
            </a:r>
          </a:p>
          <a:p>
            <a:pPr lvl="1" algn="ctr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/>
              <a:t>Ex. </a:t>
            </a:r>
            <a:r>
              <a:rPr lang="en-US" dirty="0" err="1" smtClean="0"/>
              <a:t>Léon</a:t>
            </a:r>
            <a:r>
              <a:rPr lang="en-US" dirty="0" smtClean="0"/>
              <a:t> Blum's French Popular Front</a:t>
            </a:r>
            <a:endParaRPr lang="en-US" dirty="0" smtClean="0">
              <a:cs typeface="Times New Roman" pitchFamily="8" charset="0"/>
            </a:endParaRPr>
          </a:p>
          <a:p>
            <a:r>
              <a:rPr lang="en-US" dirty="0" smtClean="0">
                <a:cs typeface="Times New Roman" pitchFamily="8" charset="0"/>
              </a:rPr>
              <a:t> The New Deal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		Franklin Roosevelt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354068"/>
            <a:ext cx="4038600" cy="250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362200"/>
            <a:ext cx="1981200" cy="18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File:Léon Blum read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286000"/>
            <a:ext cx="1558122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Times New Roman" pitchFamily="8" charset="0"/>
              </a:rPr>
              <a:t>The Rise of Nazism</a:t>
            </a:r>
            <a:br>
              <a:rPr lang="en-US" dirty="0" smtClean="0">
                <a:cs typeface="Times New Roman" pitchFamily="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6400800" cy="5791200"/>
          </a:xfrm>
        </p:spPr>
        <p:txBody>
          <a:bodyPr>
            <a:noAutofit/>
          </a:bodyPr>
          <a:lstStyle/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400" b="1" dirty="0" smtClean="0">
                <a:cs typeface="Times New Roman" pitchFamily="8" charset="0"/>
              </a:rPr>
              <a:t>Fascism, 1920s</a:t>
            </a:r>
          </a:p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400" b="1" dirty="0" smtClean="0">
                <a:solidFill>
                  <a:schemeClr val="accent4"/>
                </a:solidFill>
                <a:cs typeface="Times New Roman" pitchFamily="8" charset="0"/>
              </a:rPr>
              <a:t>Adolf Hitler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400" dirty="0" smtClean="0">
                <a:cs typeface="Times New Roman" pitchFamily="8" charset="0"/>
              </a:rPr>
              <a:t>National Socialist party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400" dirty="0" smtClean="0">
                <a:cs typeface="Times New Roman" pitchFamily="8" charset="0"/>
              </a:rPr>
              <a:t>1932 elections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400" dirty="0" smtClean="0">
                <a:cs typeface="Times New Roman" pitchFamily="8" charset="0"/>
              </a:rPr>
              <a:t>Anti-Semitic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400" dirty="0" smtClean="0">
                <a:cs typeface="Times New Roman" pitchFamily="8" charset="0"/>
              </a:rPr>
              <a:t>1933, takes power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400" dirty="0" smtClean="0">
                <a:cs typeface="Times New Roman" pitchFamily="8" charset="0"/>
              </a:rPr>
              <a:t>Totalitarian</a:t>
            </a:r>
          </a:p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400" b="1" dirty="0" smtClean="0">
                <a:solidFill>
                  <a:schemeClr val="accent4"/>
                </a:solidFill>
                <a:cs typeface="Times New Roman" pitchFamily="8" charset="0"/>
              </a:rPr>
              <a:t>Appeasement: </a:t>
            </a:r>
            <a:r>
              <a:rPr lang="en-US" sz="1400" dirty="0" smtClean="0">
                <a:solidFill>
                  <a:schemeClr val="accent4"/>
                </a:solidFill>
                <a:cs typeface="Times New Roman" pitchFamily="8" charset="0"/>
              </a:rPr>
              <a:t>	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400" b="1" dirty="0" smtClean="0">
                <a:cs typeface="Times New Roman" pitchFamily="8" charset="0"/>
              </a:rPr>
              <a:t>Rhineland, </a:t>
            </a:r>
            <a:r>
              <a:rPr lang="en-US" sz="1400" dirty="0" smtClean="0">
                <a:cs typeface="Times New Roman" pitchFamily="8" charset="0"/>
              </a:rPr>
              <a:t>Occupied, 1936, No response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400" b="1" dirty="0" err="1" smtClean="0">
                <a:cs typeface="Times New Roman" pitchFamily="8" charset="0"/>
              </a:rPr>
              <a:t>Anschlutz</a:t>
            </a:r>
            <a:r>
              <a:rPr lang="en-US" sz="1400" b="1" dirty="0" smtClean="0">
                <a:cs typeface="Times New Roman" pitchFamily="8" charset="0"/>
              </a:rPr>
              <a:t>, 1938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400" dirty="0" smtClean="0">
                <a:cs typeface="Times New Roman" pitchFamily="8" charset="0"/>
              </a:rPr>
              <a:t>Political/Military takeover of Austria, No response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400" b="1" dirty="0" smtClean="0">
                <a:cs typeface="Times New Roman" pitchFamily="8" charset="0"/>
              </a:rPr>
              <a:t>Sudetenland, 1938-1939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400" dirty="0" smtClean="0">
                <a:cs typeface="Times New Roman" pitchFamily="8" charset="0"/>
              </a:rPr>
              <a:t>Political/Military takeover of  the German speaking</a:t>
            </a:r>
          </a:p>
          <a:p>
            <a:pPr lvl="1"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400" dirty="0" smtClean="0">
                <a:cs typeface="Times New Roman" pitchFamily="8" charset="0"/>
              </a:rPr>
              <a:t>      area of </a:t>
            </a:r>
            <a:r>
              <a:rPr lang="en-US" sz="1400" dirty="0" smtClean="0"/>
              <a:t>Czechoslovakia, resulted in Munich Conference, more yielding to Adolf Hitler, transferred it to Germany</a:t>
            </a:r>
            <a:endParaRPr lang="en-US" sz="1400" dirty="0" smtClean="0">
              <a:cs typeface="Times New Roman" pitchFamily="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400" b="1" dirty="0" smtClean="0">
                <a:cs typeface="Times New Roman" pitchFamily="8" charset="0"/>
              </a:rPr>
              <a:t>Invasion of Poland</a:t>
            </a:r>
            <a:r>
              <a:rPr lang="en-US" sz="1400" dirty="0" smtClean="0">
                <a:cs typeface="Times New Roman" pitchFamily="8" charset="0"/>
              </a:rPr>
              <a:t>, 1939 -WWII Starts </a:t>
            </a:r>
          </a:p>
          <a:p>
            <a:endParaRPr lang="en-US" sz="1400" dirty="0" smtClean="0"/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sz="1400" dirty="0" smtClean="0">
              <a:cs typeface="Times New Roman" pitchFamily="8" charset="0"/>
            </a:endParaRPr>
          </a:p>
        </p:txBody>
      </p:sp>
      <p:pic>
        <p:nvPicPr>
          <p:cNvPr id="9218" name="Picture 2" descr="File:Bundesarchiv Bild 183-1987-0922-500, Wien, Heldenplatz, Rede Adolf Hitl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0"/>
            <a:ext cx="2590800" cy="1888046"/>
          </a:xfrm>
          <a:prstGeom prst="rect">
            <a:avLst/>
          </a:prstGeom>
          <a:noFill/>
        </p:spPr>
      </p:pic>
      <p:pic>
        <p:nvPicPr>
          <p:cNvPr id="9220" name="Picture 4" descr="File:Münchner abkommen5+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1" y="3809999"/>
            <a:ext cx="1600200" cy="1393497"/>
          </a:xfrm>
          <a:prstGeom prst="rect">
            <a:avLst/>
          </a:prstGeom>
          <a:noFill/>
        </p:spPr>
      </p:pic>
      <p:pic>
        <p:nvPicPr>
          <p:cNvPr id="9222" name="Picture 6" descr="http://upload.wikimedia.org/wikipedia/commons/thumb/9/9c/Bundesarchiv_Bild_183-R69173%2C_M%C3%BCnchener_Abkommen%2C_Staatschefs.jpg/300px-Bundesarchiv_Bild_183-R69173%2C_M%C3%BCnchener_Abkommen%2C_Staatschef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1828800"/>
            <a:ext cx="2857500" cy="1962150"/>
          </a:xfrm>
          <a:prstGeom prst="rect">
            <a:avLst/>
          </a:prstGeom>
          <a:noFill/>
        </p:spPr>
      </p:pic>
      <p:pic>
        <p:nvPicPr>
          <p:cNvPr id="9224" name="Picture 8" descr="File:Polish Corridor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4386" y="5200650"/>
            <a:ext cx="2559614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5867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Times New Roman" pitchFamily="8" charset="0"/>
              </a:rPr>
              <a:t>The Spread of Fascism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486400" cy="5867400"/>
          </a:xfrm>
        </p:spPr>
        <p:txBody>
          <a:bodyPr>
            <a:normAutofit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b="1" dirty="0" smtClean="0">
                <a:solidFill>
                  <a:srgbClr val="00B0F0"/>
                </a:solidFill>
                <a:cs typeface="Times New Roman" pitchFamily="8" charset="0"/>
              </a:rPr>
              <a:t>Mussolini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	Invades Ethiopia, 1935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/>
              <a:t>   Rome-Berlin axis, 1936</a:t>
            </a:r>
            <a:endParaRPr lang="en-US" dirty="0" smtClean="0">
              <a:cs typeface="Times New Roman" pitchFamily="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	</a:t>
            </a:r>
            <a:r>
              <a:rPr lang="en-US" b="1" dirty="0" smtClean="0">
                <a:solidFill>
                  <a:srgbClr val="00B0F0"/>
                </a:solidFill>
                <a:cs typeface="Times New Roman" pitchFamily="8" charset="0"/>
              </a:rPr>
              <a:t>Spanish Civil War, 1936-1939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Germany, Italy support Franco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 Russia, Western volunteers support, New liberal </a:t>
            </a:r>
            <a:r>
              <a:rPr lang="en-US" dirty="0" err="1" smtClean="0">
                <a:cs typeface="Times New Roman" pitchFamily="8" charset="0"/>
              </a:rPr>
              <a:t>Gov’t</a:t>
            </a:r>
            <a:r>
              <a:rPr lang="en-US" dirty="0" smtClean="0">
                <a:cs typeface="Times New Roman" pitchFamily="8" charset="0"/>
              </a:rPr>
              <a:t>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	</a:t>
            </a:r>
            <a:r>
              <a:rPr lang="en-US" b="1" dirty="0" smtClean="0">
                <a:solidFill>
                  <a:srgbClr val="00B0F0"/>
                </a:solidFill>
                <a:cs typeface="Times New Roman" pitchFamily="8" charset="0"/>
              </a:rPr>
              <a:t>Japan invades China, 1937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Rape of Nanking (Dec 1937)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Tripartite Pact, Axis, (</a:t>
            </a:r>
            <a:r>
              <a:rPr lang="en-US" dirty="0" smtClean="0"/>
              <a:t>Sept </a:t>
            </a:r>
            <a:r>
              <a:rPr lang="en-US" dirty="0" smtClean="0">
                <a:cs typeface="Times New Roman" pitchFamily="8" charset="0"/>
              </a:rPr>
              <a:t>1940)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	Germany, Italy,  &amp; Japan</a:t>
            </a:r>
          </a:p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dirty="0"/>
          </a:p>
        </p:txBody>
      </p:sp>
      <p:pic>
        <p:nvPicPr>
          <p:cNvPr id="8194" name="Picture 2" descr="File:E-tripartite-pac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480" y="4572000"/>
            <a:ext cx="3398520" cy="2286000"/>
          </a:xfrm>
          <a:prstGeom prst="rect">
            <a:avLst/>
          </a:prstGeom>
          <a:noFill/>
        </p:spPr>
      </p:pic>
      <p:pic>
        <p:nvPicPr>
          <p:cNvPr id="8196" name="Picture 4" descr="File:Lugou battl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5440" y="2286000"/>
            <a:ext cx="2888560" cy="2362200"/>
          </a:xfrm>
          <a:prstGeom prst="rect">
            <a:avLst/>
          </a:prstGeom>
          <a:noFill/>
        </p:spPr>
      </p:pic>
      <p:pic>
        <p:nvPicPr>
          <p:cNvPr id="8198" name="Picture 6" descr="File:Bundesarchiv Bild 183-H25224, Guernica, Ruine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81000"/>
            <a:ext cx="2590800" cy="19204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390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Ruins of Guernica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236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Marco Polo Bridge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Times New Roman" pitchFamily="8" charset="0"/>
              </a:rPr>
              <a:t>Economic and Political Changes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324600" cy="5334000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The Great Crash and Latin American Responses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Conservatives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Remain the same? Corruption?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Corporatism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/>
              <a:t>the theory and practice of organizing society into “corporations” subordinate to the state</a:t>
            </a:r>
            <a:endParaRPr lang="en-US" dirty="0" smtClean="0">
              <a:cs typeface="Times New Roman" pitchFamily="8" charset="0"/>
            </a:endParaRP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Fascism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/>
              <a:t>extreme militaristic nationalism, contempt for electoral democracy and political and cultural liberalism, a belief in natural social hierarchy and the rule of elites, and the desire to create a “people's community”, in which individual interests would be subordinated to the good of the nation</a:t>
            </a:r>
            <a:endParaRPr lang="en-US" dirty="0" smtClean="0">
              <a:cs typeface="Times New Roman" pitchFamily="8" charset="0"/>
            </a:endParaRPr>
          </a:p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4000" b="1" dirty="0" smtClean="0">
                <a:solidFill>
                  <a:srgbClr val="00B0F0"/>
                </a:solidFill>
                <a:cs typeface="Times New Roman" pitchFamily="8" charset="0"/>
              </a:rPr>
              <a:t>Mexico	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err="1" smtClean="0">
                <a:cs typeface="Times New Roman" pitchFamily="8" charset="0"/>
              </a:rPr>
              <a:t>Lázaro</a:t>
            </a:r>
            <a:r>
              <a:rPr lang="en-US" dirty="0" smtClean="0">
                <a:cs typeface="Times New Roman" pitchFamily="8" charset="0"/>
              </a:rPr>
              <a:t> Cárdenas (1934-1940)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PRI Party 	(Socialist)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Many Reforms </a:t>
            </a:r>
          </a:p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4000" b="1" dirty="0" smtClean="0">
                <a:solidFill>
                  <a:srgbClr val="00B0F0"/>
                </a:solidFill>
                <a:cs typeface="Times New Roman" pitchFamily="8" charset="0"/>
              </a:rPr>
              <a:t>Cuba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		2 Revolutions, in 1933 (3 Presidents) </a:t>
            </a:r>
            <a:endParaRPr lang="en-US" dirty="0"/>
          </a:p>
        </p:txBody>
      </p:sp>
      <p:pic>
        <p:nvPicPr>
          <p:cNvPr id="7170" name="Picture 2" descr="http://upload.wikimedia.org/wikipedia/commons/thumb/7/77/Lazaro_cardenas2.jpg/225px-Lazaro_cardenas2.jpg">
            <a:hlinkClick r:id="rId2" tooltip="Lázaro Cárdena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838200"/>
            <a:ext cx="2143125" cy="2752725"/>
          </a:xfrm>
          <a:prstGeom prst="rect">
            <a:avLst/>
          </a:prstGeom>
          <a:noFill/>
        </p:spPr>
      </p:pic>
      <p:pic>
        <p:nvPicPr>
          <p:cNvPr id="7172" name="Picture 4" descr="Gerardo Machado y Mora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962400"/>
            <a:ext cx="1945005" cy="26766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10400" y="60960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Cuban Dictator Machado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152400"/>
            <a:ext cx="6629400" cy="14264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cs typeface="Times New Roman" pitchFamily="8" charset="0"/>
              </a:rPr>
              <a:t>Economic and Political Changes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8674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Brazil was a rapidly industrializing nation "the sleeping giant of the Americas“</a:t>
            </a:r>
            <a:endParaRPr lang="en-US" sz="2200" b="1" dirty="0" smtClean="0">
              <a:solidFill>
                <a:srgbClr val="00B0F0"/>
              </a:solidFill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700" dirty="0" smtClean="0">
                <a:cs typeface="Times New Roman" pitchFamily="8" charset="0"/>
              </a:rPr>
              <a:t>1929 Election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700" dirty="0" smtClean="0">
                <a:cs typeface="Times New Roman" pitchFamily="8" charset="0"/>
              </a:rPr>
              <a:t>Civil war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700" dirty="0" smtClean="0">
                <a:cs typeface="Times New Roman" pitchFamily="8" charset="0"/>
              </a:rPr>
              <a:t>President (Dictator) </a:t>
            </a:r>
            <a:r>
              <a:rPr lang="en-US" sz="1700" dirty="0" err="1" smtClean="0"/>
              <a:t>Getulio</a:t>
            </a:r>
            <a:r>
              <a:rPr lang="en-US" sz="1700" dirty="0" smtClean="0"/>
              <a:t> Vargas established a corporatist regime in Brazil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700" dirty="0" smtClean="0"/>
              <a:t>"The father of the poor"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700" dirty="0" smtClean="0"/>
              <a:t>1930-1954</a:t>
            </a:r>
          </a:p>
          <a:p>
            <a:pPr lvl="1"/>
            <a:r>
              <a:rPr lang="en-US" sz="1700" dirty="0" smtClean="0"/>
              <a:t>Modeled on Mussolini’s Italy</a:t>
            </a:r>
          </a:p>
          <a:p>
            <a:pPr lvl="1"/>
            <a:r>
              <a:rPr lang="en-US" sz="1700" dirty="0" smtClean="0"/>
              <a:t>However, backed the Allies in World War II. </a:t>
            </a:r>
          </a:p>
          <a:p>
            <a:pPr lvl="1"/>
            <a:r>
              <a:rPr lang="en-US" sz="1700" dirty="0" smtClean="0"/>
              <a:t>Much of Brazilian history since his death has been a struggle over his legacy.</a:t>
            </a:r>
            <a:endParaRPr lang="en-US" sz="1700" dirty="0" smtClean="0">
              <a:cs typeface="Times New Roman" pitchFamily="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700" dirty="0" smtClean="0">
                <a:cs typeface="Times New Roman" pitchFamily="8" charset="0"/>
              </a:rPr>
              <a:t>	New constitution, 1937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700" dirty="0" smtClean="0">
                <a:cs typeface="Times New Roman" pitchFamily="8" charset="0"/>
              </a:rPr>
              <a:t>	Influenced by Mussolini Suicide, 1954 </a:t>
            </a:r>
          </a:p>
          <a:p>
            <a:endParaRPr lang="en-US" sz="2200" dirty="0"/>
          </a:p>
        </p:txBody>
      </p:sp>
      <p:pic>
        <p:nvPicPr>
          <p:cNvPr id="6146" name="Picture 2" descr="http://upload.wikimedia.org/wikipedia/commons/thumb/1/1d/Getulio.gif/225px-Getulio.gif">
            <a:hlinkClick r:id="rId2" tooltip="Getúlio Varga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-76200"/>
            <a:ext cx="2143125" cy="3267075"/>
          </a:xfrm>
          <a:prstGeom prst="rect">
            <a:avLst/>
          </a:prstGeom>
          <a:noFill/>
        </p:spPr>
      </p:pic>
      <p:pic>
        <p:nvPicPr>
          <p:cNvPr id="6148" name="Picture 4" descr="File:Cartaz Revolucionário 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099175"/>
            <a:ext cx="2209800" cy="375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324600" cy="1274064"/>
          </a:xfrm>
        </p:spPr>
        <p:txBody>
          <a:bodyPr>
            <a:normAutofit fontScale="90000"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Argentina: Populism, </a:t>
            </a:r>
            <a:r>
              <a:rPr lang="en-US" dirty="0" err="1" smtClean="0">
                <a:cs typeface="Times New Roman" pitchFamily="8" charset="0"/>
              </a:rPr>
              <a:t>Perón</a:t>
            </a:r>
            <a:r>
              <a:rPr lang="en-US" dirty="0" smtClean="0">
                <a:cs typeface="Times New Roman" pitchFamily="8" charset="0"/>
              </a:rPr>
              <a:t>, and the Military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6324600" cy="5181600"/>
          </a:xfrm>
        </p:spPr>
        <p:txBody>
          <a:bodyPr>
            <a:normAutofit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	Economic collapse, 1929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	Nationalists Take control, 1943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	Juan d. </a:t>
            </a:r>
            <a:r>
              <a:rPr lang="en-US" dirty="0" err="1" smtClean="0">
                <a:cs typeface="Times New Roman" pitchFamily="8" charset="0"/>
              </a:rPr>
              <a:t>Perón</a:t>
            </a:r>
            <a:r>
              <a:rPr lang="en-US" dirty="0" smtClean="0">
                <a:cs typeface="Times New Roman" pitchFamily="8" charset="0"/>
              </a:rPr>
              <a:t> (1946-1955)	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	Wife, Eva Duarte (d. 1952)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	Coalition government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Driven from power, 1955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Maintains influence 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Exiled to Spain 18 years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Returns to Office </a:t>
            </a:r>
            <a:r>
              <a:rPr lang="en-US" b="1" dirty="0" smtClean="0"/>
              <a:t>1973–1974</a:t>
            </a:r>
            <a:endParaRPr lang="en-US" dirty="0" smtClean="0">
              <a:cs typeface="Times New Roman" pitchFamily="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	Death of </a:t>
            </a:r>
            <a:r>
              <a:rPr lang="en-US" dirty="0" err="1" smtClean="0">
                <a:cs typeface="Times New Roman" pitchFamily="8" charset="0"/>
              </a:rPr>
              <a:t>Perón</a:t>
            </a:r>
            <a:r>
              <a:rPr lang="en-US" dirty="0" smtClean="0">
                <a:cs typeface="Times New Roman" pitchFamily="8" charset="0"/>
              </a:rPr>
              <a:t>, 1974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	Return of military rule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dirty="0"/>
          </a:p>
        </p:txBody>
      </p:sp>
      <p:pic>
        <p:nvPicPr>
          <p:cNvPr id="5122" name="Picture 2" descr="File:Juan Peron con banda de presiden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990600"/>
            <a:ext cx="2000250" cy="2667000"/>
          </a:xfrm>
          <a:prstGeom prst="rect">
            <a:avLst/>
          </a:prstGeom>
          <a:noFill/>
        </p:spPr>
      </p:pic>
      <p:pic>
        <p:nvPicPr>
          <p:cNvPr id="5124" name="Picture 4" descr="File:Peron y Eva - casamiento civil - 194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855118"/>
            <a:ext cx="2286000" cy="3002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itchFamily="8" charset="0"/>
              </a:rPr>
              <a:t>The Militarization of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77500" lnSpcReduction="20000"/>
          </a:bodyPr>
          <a:lstStyle/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The Militarization of Japan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	Nationalists  Revolts, 1930s </a:t>
            </a:r>
          </a:p>
          <a:p>
            <a:pPr lvl="1"/>
            <a:r>
              <a:rPr lang="en-US" dirty="0" smtClean="0"/>
              <a:t>1930: Prime Minister </a:t>
            </a:r>
            <a:r>
              <a:rPr lang="en-US" dirty="0" err="1" smtClean="0"/>
              <a:t>Hamaguchi</a:t>
            </a:r>
            <a:r>
              <a:rPr lang="en-US" dirty="0" smtClean="0"/>
              <a:t> assassinated</a:t>
            </a:r>
          </a:p>
          <a:p>
            <a:pPr lvl="2"/>
            <a:r>
              <a:rPr lang="en-US" dirty="0" smtClean="0"/>
              <a:t>1931: March Incident and Imperial Colors Incident (abortive coup) </a:t>
            </a:r>
          </a:p>
          <a:p>
            <a:pPr lvl="1"/>
            <a:r>
              <a:rPr lang="en-US" dirty="0" smtClean="0"/>
              <a:t>1932: May 15 Incident; Prime Minister </a:t>
            </a:r>
            <a:r>
              <a:rPr lang="en-US" dirty="0" err="1" smtClean="0"/>
              <a:t>Inukai</a:t>
            </a:r>
            <a:r>
              <a:rPr lang="en-US" dirty="0" smtClean="0"/>
              <a:t> assassinated</a:t>
            </a:r>
          </a:p>
          <a:p>
            <a:pPr lvl="1"/>
            <a:r>
              <a:rPr lang="en-US" dirty="0" smtClean="0"/>
              <a:t>1933: proto-fascist </a:t>
            </a:r>
            <a:r>
              <a:rPr lang="en-US" dirty="0" err="1" smtClean="0"/>
              <a:t>Kokumin</a:t>
            </a:r>
            <a:r>
              <a:rPr lang="en-US" dirty="0" smtClean="0"/>
              <a:t> </a:t>
            </a:r>
            <a:r>
              <a:rPr lang="en-US" dirty="0" err="1" smtClean="0"/>
              <a:t>Domei</a:t>
            </a:r>
            <a:r>
              <a:rPr lang="en-US" dirty="0" smtClean="0"/>
              <a:t> formed</a:t>
            </a:r>
          </a:p>
          <a:p>
            <a:pPr lvl="1"/>
            <a:r>
              <a:rPr lang="en-US" dirty="0" smtClean="0"/>
              <a:t>1936: February 26 Incident: Prime Minister Okada Keisuke escapes assassination</a:t>
            </a:r>
            <a:endParaRPr lang="en-US" dirty="0" smtClean="0">
              <a:cs typeface="Times New Roman" pitchFamily="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Military (Army) gains power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err="1" smtClean="0">
                <a:cs typeface="Times New Roman" pitchFamily="8" charset="0"/>
              </a:rPr>
              <a:t>Tojo</a:t>
            </a:r>
            <a:r>
              <a:rPr lang="en-US" dirty="0" smtClean="0">
                <a:cs typeface="Times New Roman" pitchFamily="8" charset="0"/>
              </a:rPr>
              <a:t> Hideki (also, Prime Minister 41-44) 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Influence over prime ministers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/>
              <a:t>1936 </a:t>
            </a:r>
            <a:r>
              <a:rPr lang="en-US" dirty="0" err="1" smtClean="0"/>
              <a:t>Tōhōkai</a:t>
            </a:r>
            <a:r>
              <a:rPr lang="en-US" dirty="0" smtClean="0"/>
              <a:t> (Fascist political party) </a:t>
            </a:r>
            <a:endParaRPr lang="en-US" dirty="0" smtClean="0">
              <a:cs typeface="Times New Roman" pitchFamily="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War with China, 1937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Military ascendant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	By 1938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 smtClean="0">
                <a:cs typeface="Times New Roman" pitchFamily="8" charset="0"/>
              </a:rPr>
              <a:t>	Control of Korea, Manchuria, Taiwan </a:t>
            </a:r>
          </a:p>
          <a:p>
            <a:endParaRPr lang="en-US" dirty="0" smtClean="0"/>
          </a:p>
        </p:txBody>
      </p:sp>
      <p:pic>
        <p:nvPicPr>
          <p:cNvPr id="4098" name="Picture 2" descr="File:Hideki Toj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667124"/>
            <a:ext cx="2498365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itchFamily="8" charset="0"/>
              </a:rPr>
              <a:t>Stalinism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1"/>
            <a:ext cx="5660524" cy="10823478"/>
          </a:xfrm>
        </p:spPr>
        <p:txBody>
          <a:bodyPr wrap="square" anchor="t">
            <a:spAutoFit/>
          </a:bodyPr>
          <a:lstStyle/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b="1" dirty="0" smtClean="0">
                <a:solidFill>
                  <a:srgbClr val="00B0F0"/>
                </a:solidFill>
                <a:cs typeface="Times New Roman" pitchFamily="8" charset="0"/>
              </a:rPr>
              <a:t>From 1927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 smtClean="0">
                <a:cs typeface="Times New Roman" pitchFamily="8" charset="0"/>
              </a:rPr>
              <a:t>Industrialization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 smtClean="0">
                <a:cs typeface="Times New Roman" pitchFamily="8" charset="0"/>
              </a:rPr>
              <a:t>Politburo- Communist Party in USSR  </a:t>
            </a:r>
            <a:endParaRPr lang="en-US" sz="2600" dirty="0" smtClean="0"/>
          </a:p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b="1" dirty="0" smtClean="0">
                <a:solidFill>
                  <a:srgbClr val="00B0F0"/>
                </a:solidFill>
                <a:cs typeface="Times New Roman" pitchFamily="8" charset="0"/>
              </a:rPr>
              <a:t>Economic Policies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 smtClean="0">
                <a:cs typeface="Times New Roman" pitchFamily="8" charset="0"/>
              </a:rPr>
              <a:t>Collectivization, 1928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 smtClean="0"/>
              <a:t>Joint enterprise farming  </a:t>
            </a:r>
            <a:endParaRPr lang="en-US" sz="2600" dirty="0" smtClean="0">
              <a:cs typeface="Times New Roman" pitchFamily="8" charset="0"/>
            </a:endParaRP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 smtClean="0">
                <a:cs typeface="Times New Roman" pitchFamily="8" charset="0"/>
              </a:rPr>
              <a:t>Mechanization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 smtClean="0">
                <a:cs typeface="Times New Roman" pitchFamily="8" charset="0"/>
              </a:rPr>
              <a:t>Kulaks resist (Middle Class Farmers)</a:t>
            </a:r>
          </a:p>
          <a:p>
            <a:pPr lvl="3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 smtClean="0">
                <a:cs typeface="Times New Roman" pitchFamily="8" charset="0"/>
              </a:rPr>
              <a:t>Suppression (</a:t>
            </a:r>
            <a:r>
              <a:rPr lang="en-US" sz="2600" dirty="0" err="1" smtClean="0"/>
              <a:t>Dekulakization</a:t>
            </a:r>
            <a:r>
              <a:rPr lang="en-US" sz="2600" dirty="0" smtClean="0"/>
              <a:t>)</a:t>
            </a:r>
          </a:p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b="1" dirty="0" smtClean="0">
                <a:solidFill>
                  <a:srgbClr val="00B0F0"/>
                </a:solidFill>
                <a:cs typeface="Times New Roman" pitchFamily="8" charset="0"/>
              </a:rPr>
              <a:t>Five-year plans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 smtClean="0">
                <a:cs typeface="Times New Roman" pitchFamily="8" charset="0"/>
              </a:rPr>
              <a:t>Factories (#1 Industry by WWII)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 smtClean="0">
                <a:cs typeface="Times New Roman" pitchFamily="8" charset="0"/>
              </a:rPr>
              <a:t>Toward an Industrial Society</a:t>
            </a:r>
          </a:p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b="1" dirty="0" smtClean="0">
                <a:solidFill>
                  <a:srgbClr val="00B0F0"/>
                </a:solidFill>
                <a:cs typeface="Times New Roman" pitchFamily="8" charset="0"/>
              </a:rPr>
              <a:t>Totalitarian Rule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 smtClean="0">
                <a:cs typeface="Times New Roman" pitchFamily="8" charset="0"/>
              </a:rPr>
              <a:t>	Harsh suppression of criticism</a:t>
            </a:r>
          </a:p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b="1" dirty="0" smtClean="0">
                <a:solidFill>
                  <a:srgbClr val="00B0F0"/>
                </a:solidFill>
              </a:rPr>
              <a:t>Treaty of Non-Aggression (24 August 1939) </a:t>
            </a:r>
            <a:endParaRPr lang="en-US" sz="2600" b="1" dirty="0" smtClean="0">
              <a:solidFill>
                <a:srgbClr val="00B0F0"/>
              </a:solidFill>
              <a:cs typeface="Times New Roman" pitchFamily="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 smtClean="0">
                <a:cs typeface="Times New Roman" pitchFamily="8" charset="0"/>
              </a:rPr>
              <a:t>Allies with Hitler before WWII (Sept 1) </a:t>
            </a:r>
          </a:p>
        </p:txBody>
      </p:sp>
      <p:pic>
        <p:nvPicPr>
          <p:cNvPr id="3074" name="Picture 2" descr="File:Joseph Stal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04800"/>
            <a:ext cx="2187141" cy="3267076"/>
          </a:xfrm>
          <a:prstGeom prst="rect">
            <a:avLst/>
          </a:prstGeom>
          <a:noFill/>
        </p:spPr>
      </p:pic>
      <p:pic>
        <p:nvPicPr>
          <p:cNvPr id="3076" name="Picture 4" descr="MolotovRibbentropStali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810000"/>
            <a:ext cx="2191054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itchFamily="8" charset="0"/>
              </a:rPr>
              <a:t>Stalinism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6096000" cy="4431983"/>
          </a:xfrm>
        </p:spPr>
        <p:txBody>
          <a:bodyPr wrap="square" anchor="t">
            <a:spAutoFit/>
          </a:bodyPr>
          <a:lstStyle/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b="1" dirty="0" smtClean="0">
                <a:solidFill>
                  <a:srgbClr val="00B0F0"/>
                </a:solidFill>
                <a:cs typeface="Times New Roman" pitchFamily="8" charset="0"/>
              </a:rPr>
              <a:t>Five-year plans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 smtClean="0">
                <a:cs typeface="Times New Roman" pitchFamily="8" charset="0"/>
              </a:rPr>
              <a:t>Factories (#1 Industry by WWII)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 smtClean="0">
                <a:cs typeface="Times New Roman" pitchFamily="8" charset="0"/>
              </a:rPr>
              <a:t>Toward an Industrial Society</a:t>
            </a:r>
          </a:p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b="1" dirty="0" smtClean="0">
                <a:solidFill>
                  <a:srgbClr val="00B0F0"/>
                </a:solidFill>
                <a:cs typeface="Times New Roman" pitchFamily="8" charset="0"/>
              </a:rPr>
              <a:t>Totalitarian Rule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 smtClean="0">
                <a:cs typeface="Times New Roman" pitchFamily="8" charset="0"/>
              </a:rPr>
              <a:t>	Harsh suppression of criticism</a:t>
            </a:r>
          </a:p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b="1" dirty="0" smtClean="0">
                <a:solidFill>
                  <a:srgbClr val="00B0F0"/>
                </a:solidFill>
              </a:rPr>
              <a:t>Treaty of Non-Aggression (24 August 1939) </a:t>
            </a:r>
            <a:endParaRPr lang="en-US" sz="2600" b="1" dirty="0" smtClean="0">
              <a:solidFill>
                <a:srgbClr val="00B0F0"/>
              </a:solidFill>
              <a:cs typeface="Times New Roman" pitchFamily="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600" dirty="0" smtClean="0">
                <a:cs typeface="Times New Roman" pitchFamily="8" charset="0"/>
              </a:rPr>
              <a:t>Allies with Hitler before WWII (Sept 1) </a:t>
            </a:r>
          </a:p>
        </p:txBody>
      </p:sp>
      <p:pic>
        <p:nvPicPr>
          <p:cNvPr id="3074" name="Picture 2" descr="File:Joseph Stal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04800"/>
            <a:ext cx="2187141" cy="3267076"/>
          </a:xfrm>
          <a:prstGeom prst="rect">
            <a:avLst/>
          </a:prstGeom>
          <a:noFill/>
        </p:spPr>
      </p:pic>
      <p:pic>
        <p:nvPicPr>
          <p:cNvPr id="3076" name="Picture 4" descr="MolotovRibbentropStali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810000"/>
            <a:ext cx="2191054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5562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Times New Roman" pitchFamily="18" charset="0"/>
              </a:rPr>
              <a:t>The Roaring Twenties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6553200" cy="6019800"/>
          </a:xfrm>
        </p:spPr>
        <p:txBody>
          <a:bodyPr>
            <a:normAutofit fontScale="55000" lnSpcReduction="20000"/>
          </a:bodyPr>
          <a:lstStyle/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b="1" dirty="0" smtClean="0">
                <a:cs typeface="Times New Roman" pitchFamily="18" charset="0"/>
              </a:rPr>
              <a:t>Bouncing Back After War?</a:t>
            </a:r>
          </a:p>
          <a:p>
            <a:r>
              <a:rPr lang="en-US" dirty="0" smtClean="0"/>
              <a:t>A brief period of stability, even optimism, emerged in the middle of the 1920s. </a:t>
            </a:r>
          </a:p>
          <a:p>
            <a:pPr lvl="1"/>
            <a:r>
              <a:rPr lang="en-US" sz="3000" dirty="0" smtClean="0"/>
              <a:t>Germany’s new democratic government promised friendship with its former enemies.</a:t>
            </a:r>
          </a:p>
          <a:p>
            <a:pPr lvl="1"/>
            <a:r>
              <a:rPr lang="en-US" sz="3000" dirty="0" smtClean="0"/>
              <a:t>The </a:t>
            </a:r>
            <a:r>
              <a:rPr lang="en-US" sz="3000" b="1" dirty="0" smtClean="0"/>
              <a:t>Kellogg-Briand Pact, </a:t>
            </a:r>
            <a:r>
              <a:rPr lang="en-US" sz="3000" dirty="0" smtClean="0"/>
              <a:t>outlawing war, was signed by a number of nations.</a:t>
            </a:r>
          </a:p>
          <a:p>
            <a:pPr lvl="1"/>
            <a:r>
              <a:rPr lang="en-US" sz="3000" dirty="0" smtClean="0"/>
              <a:t>Latter part of the decade, general economic prosperity and the introduction of consumer items </a:t>
            </a:r>
            <a:r>
              <a:rPr lang="en-US" sz="3000" b="1" dirty="0" smtClean="0"/>
              <a:t>(consumerism)</a:t>
            </a:r>
            <a:r>
              <a:rPr lang="en-US" sz="3000" dirty="0" smtClean="0"/>
              <a:t> like the radio and affordable automobiles raised hopes. </a:t>
            </a:r>
          </a:p>
          <a:p>
            <a:pPr lvl="1"/>
            <a:r>
              <a:rPr lang="en-US" sz="3000" dirty="0" smtClean="0"/>
              <a:t>A burst of cultural creativity appeared in art, films, and literature</a:t>
            </a:r>
          </a:p>
          <a:p>
            <a:pPr lvl="2"/>
            <a:r>
              <a:rPr lang="en-US" sz="3000" b="1" dirty="0" smtClean="0"/>
              <a:t>Cubism – Picasso</a:t>
            </a:r>
          </a:p>
          <a:p>
            <a:pPr lvl="1"/>
            <a:r>
              <a:rPr lang="en-US" sz="3000" dirty="0" smtClean="0"/>
              <a:t>Women, who lost their economic gains in the war’s factories, but attained voting rights and social freedoms in several countries. </a:t>
            </a:r>
          </a:p>
          <a:p>
            <a:pPr lvl="1"/>
            <a:r>
              <a:rPr lang="en-US" sz="3000" dirty="0" smtClean="0"/>
              <a:t>In science, important advances continued in physics, biology, and astronomy.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b="1" dirty="0" smtClean="0">
                <a:cs typeface="Times New Roman" pitchFamily="18" charset="0"/>
              </a:rPr>
              <a:t>Enormous challenges</a:t>
            </a:r>
          </a:p>
          <a:p>
            <a:pPr lvl="1"/>
            <a:r>
              <a:rPr lang="en-US" sz="3000" dirty="0" smtClean="0"/>
              <a:t>The United States and Japan registered economic gains and political tension. </a:t>
            </a:r>
          </a:p>
          <a:p>
            <a:pPr lvl="1"/>
            <a:r>
              <a:rPr lang="en-US" sz="3000" dirty="0" smtClean="0"/>
              <a:t>New authoritarian movements surfaced in eastern Europe and Italy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dirty="0"/>
          </a:p>
        </p:txBody>
      </p:sp>
      <p:pic>
        <p:nvPicPr>
          <p:cNvPr id="27650" name="Picture 2" descr="http://upload.wikimedia.org/wikipedia/en/thumb/6/63/Braque.woman.400pix.jpg/250px-Braque.woman.400pi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7892" y="1"/>
            <a:ext cx="2216107" cy="3962400"/>
          </a:xfrm>
          <a:prstGeom prst="rect">
            <a:avLst/>
          </a:prstGeom>
          <a:noFill/>
        </p:spPr>
      </p:pic>
      <p:pic>
        <p:nvPicPr>
          <p:cNvPr id="27652" name="Picture 4" descr="File:Picasso three musicians moma 200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638588"/>
            <a:ext cx="2209800" cy="1990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92162"/>
          </a:xfrm>
        </p:spPr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Other Industrial Centers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172200" cy="5105400"/>
          </a:xfrm>
        </p:spPr>
        <p:txBody>
          <a:bodyPr>
            <a:noAutofit/>
          </a:bodyPr>
          <a:lstStyle/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200" b="1" dirty="0" smtClean="0">
                <a:cs typeface="Times New Roman" pitchFamily="18" charset="0"/>
              </a:rPr>
              <a:t>Canada, Australia, New Zealand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200" dirty="0" smtClean="0"/>
              <a:t>Settler societies gain </a:t>
            </a:r>
            <a:r>
              <a:rPr lang="en-US" sz="2200" dirty="0" smtClean="0">
                <a:cs typeface="Times New Roman" pitchFamily="18" charset="0"/>
              </a:rPr>
              <a:t>Independence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200" dirty="0" smtClean="0">
                <a:cs typeface="Times New Roman" pitchFamily="18" charset="0"/>
              </a:rPr>
              <a:t>British Commonwealth of Nations</a:t>
            </a:r>
            <a:r>
              <a:rPr lang="en-US" sz="2200" dirty="0" smtClean="0"/>
              <a:t> (autonomous)</a:t>
            </a:r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b="1" dirty="0" smtClean="0"/>
              <a:t>Canada </a:t>
            </a:r>
            <a:r>
              <a:rPr lang="en-US" sz="2200" dirty="0" smtClean="0"/>
              <a:t>saw an increasingly strong economy and rapid immigration during the 1920s</a:t>
            </a:r>
          </a:p>
          <a:p>
            <a:r>
              <a:rPr lang="en-US" sz="2200" b="1" dirty="0" smtClean="0"/>
              <a:t>Australia</a:t>
            </a:r>
            <a:r>
              <a:rPr lang="en-US" sz="2200" dirty="0" smtClean="0"/>
              <a:t> emphasized socialist programs like nationalization of railways, banks, and power plants and experienced rapid immigration as well.</a:t>
            </a:r>
          </a:p>
          <a:p>
            <a:endParaRPr lang="en-US" sz="2200" dirty="0" smtClean="0"/>
          </a:p>
        </p:txBody>
      </p:sp>
      <p:pic>
        <p:nvPicPr>
          <p:cNvPr id="1028" name="Picture 4" descr="http://history.sandiego.edu/gen/WW2Pics/814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8356" y="4114800"/>
            <a:ext cx="2545644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92162"/>
          </a:xfrm>
        </p:spPr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Other Industrial Centers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038600" cy="5105400"/>
          </a:xfrm>
        </p:spPr>
        <p:txBody>
          <a:bodyPr>
            <a:noAutofit/>
          </a:bodyPr>
          <a:lstStyle/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200" b="1" dirty="0" smtClean="0">
                <a:cs typeface="Times New Roman" pitchFamily="18" charset="0"/>
              </a:rPr>
              <a:t>United States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200" dirty="0" smtClean="0">
                <a:cs typeface="Times New Roman" pitchFamily="18" charset="0"/>
              </a:rPr>
              <a:t>	Returns to Isolationism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200" dirty="0" smtClean="0">
                <a:cs typeface="Times New Roman" pitchFamily="18" charset="0"/>
              </a:rPr>
              <a:t>	First “Red scare”</a:t>
            </a:r>
            <a:r>
              <a:rPr lang="en-US" sz="2200" dirty="0" smtClean="0"/>
              <a:t>, from 1917 to 1920</a:t>
            </a:r>
            <a:endParaRPr lang="en-US" sz="2200" dirty="0" smtClean="0">
              <a:cs typeface="Times New Roman" pitchFamily="18" charset="0"/>
            </a:endParaRPr>
          </a:p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200" b="1" dirty="0" smtClean="0">
                <a:cs typeface="Times New Roman" pitchFamily="18" charset="0"/>
              </a:rPr>
              <a:t>Japan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200" dirty="0" smtClean="0">
                <a:cs typeface="Times New Roman" pitchFamily="18" charset="0"/>
              </a:rPr>
              <a:t>Strong economy</a:t>
            </a:r>
          </a:p>
        </p:txBody>
      </p:sp>
      <p:pic>
        <p:nvPicPr>
          <p:cNvPr id="1026" name="Picture 2" descr="File:Come unto me, ye oppre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819" y="990600"/>
            <a:ext cx="4364181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458200" cy="1600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Formation of Canada, Australia, and New Zealand</a:t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T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0201"/>
            <a:ext cx="9144000" cy="52578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cs typeface="Times New Roman" pitchFamily="18" charset="0"/>
              </a:rPr>
              <a:t>New Authoritarianism: The Rise of Fascism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5867400" cy="57912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7600" b="1" dirty="0" smtClean="0"/>
              <a:t>In 1919, Benito Mussolini formed the Fascist Party (ITALY)</a:t>
            </a:r>
          </a:p>
          <a:p>
            <a:r>
              <a:rPr lang="en-US" sz="7600" dirty="0" smtClean="0"/>
              <a:t>A corporate state to replace both capitalism and socialism</a:t>
            </a:r>
          </a:p>
          <a:p>
            <a:r>
              <a:rPr lang="en-US" sz="7600" dirty="0" smtClean="0"/>
              <a:t>An aggressive foreign policy under a strong leader</a:t>
            </a:r>
          </a:p>
          <a:p>
            <a:r>
              <a:rPr lang="en-US" sz="7600" i="1" dirty="0" smtClean="0"/>
              <a:t>Mussolini t</a:t>
            </a:r>
            <a:r>
              <a:rPr lang="en-US" sz="7600" dirty="0" smtClean="0"/>
              <a:t>akes over g</a:t>
            </a:r>
            <a:r>
              <a:rPr lang="en-US" sz="7600" dirty="0" smtClean="0">
                <a:cs typeface="Times New Roman" pitchFamily="18" charset="0"/>
              </a:rPr>
              <a:t>overnment in 1922 </a:t>
            </a:r>
          </a:p>
          <a:p>
            <a:pPr lvl="1"/>
            <a:r>
              <a:rPr lang="en-US" sz="7600" dirty="0" smtClean="0"/>
              <a:t>Eliminated his opponents</a:t>
            </a:r>
          </a:p>
          <a:p>
            <a:pPr lvl="1"/>
            <a:r>
              <a:rPr lang="en-US" sz="7600" dirty="0" smtClean="0"/>
              <a:t>Stream of nationalist propaganda</a:t>
            </a:r>
          </a:p>
          <a:p>
            <a:pPr lvl="1"/>
            <a:r>
              <a:rPr lang="en-US" sz="7600" dirty="0" smtClean="0"/>
              <a:t>Government directed economic programs</a:t>
            </a:r>
            <a:endParaRPr lang="en-US" sz="7600" dirty="0" smtClean="0">
              <a:cs typeface="Times New Roman" pitchFamily="18" charset="0"/>
            </a:endParaRP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7600" dirty="0" smtClean="0">
                <a:cs typeface="Times New Roman" pitchFamily="18" charset="0"/>
              </a:rPr>
              <a:t>Suspends elections in 1926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dirty="0" smtClean="0">
              <a:latin typeface="Courier" pitchFamily="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5602" name="Picture 2" descr="http://upload.wikimedia.org/wikipedia/en/a/ad/Mussolini_standing_on_a_t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90601"/>
            <a:ext cx="2743200" cy="2167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cs typeface="Times New Roman" pitchFamily="18" charset="0"/>
              </a:rPr>
              <a:t>New Authoritarianism: The Rise of Fascism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6019800" cy="5943600"/>
          </a:xfrm>
        </p:spPr>
        <p:txBody>
          <a:bodyPr>
            <a:normAutofit fontScale="32500" lnSpcReduction="20000"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7600" b="1" dirty="0" smtClean="0">
                <a:cs typeface="Times New Roman" pitchFamily="18" charset="0"/>
              </a:rPr>
              <a:t>New Nations of Eastern Central Europe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7600" dirty="0" smtClean="0">
                <a:cs typeface="Times New Roman" pitchFamily="18" charset="0"/>
              </a:rPr>
              <a:t>Authoritarian governments dominate</a:t>
            </a:r>
          </a:p>
          <a:p>
            <a:pPr lvl="1"/>
            <a:r>
              <a:rPr lang="en-US" sz="7600" dirty="0" smtClean="0"/>
              <a:t>Same problems that plagued Western Europe</a:t>
            </a:r>
          </a:p>
          <a:p>
            <a:r>
              <a:rPr lang="en-US" sz="7600" dirty="0" smtClean="0"/>
              <a:t>New nations created at Versailles: </a:t>
            </a:r>
          </a:p>
          <a:p>
            <a:pPr lvl="1"/>
            <a:r>
              <a:rPr lang="en-US" sz="7600" b="1" dirty="0" smtClean="0"/>
              <a:t>Czechoslovakia </a:t>
            </a:r>
            <a:r>
              <a:rPr lang="en-US" sz="7600" dirty="0" smtClean="0"/>
              <a:t>had Germans, Poles, </a:t>
            </a:r>
            <a:r>
              <a:rPr lang="en-US" sz="7600" dirty="0" err="1" smtClean="0"/>
              <a:t>Ruthenians</a:t>
            </a:r>
            <a:r>
              <a:rPr lang="en-US" sz="7600" dirty="0" smtClean="0"/>
              <a:t> and Ukrainians, Slovaks and Hungarians</a:t>
            </a:r>
          </a:p>
          <a:p>
            <a:pPr lvl="1"/>
            <a:r>
              <a:rPr lang="en-US" sz="7600" b="1" dirty="0" smtClean="0"/>
              <a:t>Poland </a:t>
            </a:r>
            <a:r>
              <a:rPr lang="en-US" sz="7600" dirty="0" smtClean="0"/>
              <a:t>split Germany</a:t>
            </a:r>
          </a:p>
          <a:p>
            <a:pPr lvl="1"/>
            <a:r>
              <a:rPr lang="en-US" sz="7600" dirty="0" smtClean="0"/>
              <a:t>Others</a:t>
            </a:r>
            <a:r>
              <a:rPr lang="en-US" sz="7600" b="1" dirty="0" smtClean="0"/>
              <a:t>: Finland, Estonia, Latvia, Lithuania, Yugoslavia, &amp; Turkey</a:t>
            </a:r>
          </a:p>
          <a:p>
            <a:pPr lvl="1"/>
            <a:r>
              <a:rPr lang="en-US" sz="7600" b="1" dirty="0" smtClean="0"/>
              <a:t>Austria-Hungary </a:t>
            </a:r>
            <a:r>
              <a:rPr lang="en-US" sz="7600" dirty="0" smtClean="0"/>
              <a:t>were split into two separate countries</a:t>
            </a:r>
          </a:p>
          <a:p>
            <a:r>
              <a:rPr lang="en-US" sz="7600" dirty="0" smtClean="0"/>
              <a:t>Peasant land hunger, poverty, and illiteracy continued despite regime changes.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dirty="0" smtClean="0">
              <a:latin typeface="Courier" pitchFamily="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5604" name="Picture 4" descr="http://www.beyondintractability.org/images/aha/Hitler_and_Mussol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352800"/>
            <a:ext cx="2241176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5486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Times New Roman" pitchFamily="18" charset="0"/>
              </a:rPr>
              <a:t>Mexico's Upheaval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0292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/>
              <a:t>Political and land reform, education,  &amp; nationalism </a:t>
            </a:r>
            <a:endParaRPr lang="en-US" sz="1800" dirty="0" smtClean="0"/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800" b="1" dirty="0" err="1" smtClean="0">
                <a:cs typeface="Times New Roman" pitchFamily="18" charset="0"/>
              </a:rPr>
              <a:t>Porfirio</a:t>
            </a:r>
            <a:r>
              <a:rPr lang="en-US" sz="1800" b="1" dirty="0" smtClean="0">
                <a:cs typeface="Times New Roman" pitchFamily="18" charset="0"/>
              </a:rPr>
              <a:t> </a:t>
            </a:r>
            <a:r>
              <a:rPr lang="en-US" sz="1800" b="1" dirty="0" err="1" smtClean="0">
                <a:cs typeface="Times New Roman" pitchFamily="18" charset="0"/>
              </a:rPr>
              <a:t>Díaz</a:t>
            </a:r>
            <a:r>
              <a:rPr lang="en-US" sz="1800" b="1" dirty="0" smtClean="0">
                <a:cs typeface="Times New Roman" pitchFamily="18" charset="0"/>
              </a:rPr>
              <a:t>, </a:t>
            </a:r>
            <a:r>
              <a:rPr lang="en-US" sz="1800" dirty="0" smtClean="0">
                <a:cs typeface="Times New Roman" pitchFamily="18" charset="0"/>
              </a:rPr>
              <a:t>Ruler since 1876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800" dirty="0" smtClean="0"/>
              <a:t>repression and corruption</a:t>
            </a:r>
            <a:endParaRPr lang="en-US" sz="1800" dirty="0" smtClean="0">
              <a:cs typeface="Times New Roman" pitchFamily="18" charset="0"/>
            </a:endParaRP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800" dirty="0" smtClean="0">
                <a:cs typeface="Times New Roman" pitchFamily="18" charset="0"/>
              </a:rPr>
              <a:t>Economy under Foreign control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800" b="1" dirty="0" smtClean="0">
                <a:cs typeface="Times New Roman" pitchFamily="18" charset="0"/>
              </a:rPr>
              <a:t>Francisco Madero (Gonzalez)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800" dirty="0" smtClean="0">
                <a:cs typeface="Times New Roman" pitchFamily="18" charset="0"/>
              </a:rPr>
              <a:t>1910, arrested by Diaz during Presidential Election  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800" dirty="0" smtClean="0">
                <a:cs typeface="Times New Roman" pitchFamily="18" charset="0"/>
              </a:rPr>
              <a:t>Supposedly, </a:t>
            </a:r>
            <a:r>
              <a:rPr lang="en-US" sz="1800" dirty="0" err="1" smtClean="0">
                <a:cs typeface="Times New Roman" pitchFamily="18" charset="0"/>
              </a:rPr>
              <a:t>Díaz</a:t>
            </a:r>
            <a:r>
              <a:rPr lang="en-US" sz="1800" dirty="0" smtClean="0">
                <a:cs typeface="Times New Roman" pitchFamily="18" charset="0"/>
              </a:rPr>
              <a:t> wins election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800" dirty="0" smtClean="0"/>
              <a:t>Revolt against </a:t>
            </a:r>
            <a:r>
              <a:rPr lang="en-US" sz="1800" dirty="0" err="1" smtClean="0"/>
              <a:t>Díaz</a:t>
            </a:r>
            <a:r>
              <a:rPr lang="en-US" sz="1800" dirty="0" smtClean="0"/>
              <a:t>, and the </a:t>
            </a:r>
            <a:r>
              <a:rPr lang="en-US" sz="1800" b="1" dirty="0" smtClean="0">
                <a:solidFill>
                  <a:srgbClr val="FF0000"/>
                </a:solidFill>
              </a:rPr>
              <a:t>Mexican Revolution </a:t>
            </a:r>
            <a:r>
              <a:rPr lang="en-US" sz="1800" b="1" dirty="0" smtClean="0"/>
              <a:t>began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800" dirty="0" smtClean="0"/>
              <a:t> </a:t>
            </a:r>
            <a:r>
              <a:rPr lang="en-US" sz="1800" dirty="0" err="1" smtClean="0">
                <a:cs typeface="Times New Roman" pitchFamily="18" charset="0"/>
              </a:rPr>
              <a:t>Díaz</a:t>
            </a:r>
            <a:r>
              <a:rPr lang="en-US" sz="1800" dirty="0" smtClean="0">
                <a:cs typeface="Times New Roman" pitchFamily="18" charset="0"/>
              </a:rPr>
              <a:t> removed 1911, Madero assassinated by, 1913: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800" b="1" dirty="0" err="1" smtClean="0">
                <a:cs typeface="Times New Roman" pitchFamily="18" charset="0"/>
              </a:rPr>
              <a:t>Victoriano</a:t>
            </a:r>
            <a:r>
              <a:rPr lang="en-US" sz="1800" b="1" dirty="0" smtClean="0">
                <a:cs typeface="Times New Roman" pitchFamily="18" charset="0"/>
              </a:rPr>
              <a:t> Huerta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800" dirty="0" smtClean="0">
                <a:cs typeface="Times New Roman" pitchFamily="18" charset="0"/>
              </a:rPr>
              <a:t>Returns to </a:t>
            </a:r>
            <a:r>
              <a:rPr lang="en-US" sz="1800" dirty="0" err="1" smtClean="0">
                <a:cs typeface="Times New Roman" pitchFamily="18" charset="0"/>
              </a:rPr>
              <a:t>Díaz’s</a:t>
            </a:r>
            <a:r>
              <a:rPr lang="en-US" sz="1800" dirty="0" smtClean="0">
                <a:cs typeface="Times New Roman" pitchFamily="18" charset="0"/>
              </a:rPr>
              <a:t> style of rule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800" dirty="0" smtClean="0">
                <a:cs typeface="Times New Roman" pitchFamily="18" charset="0"/>
              </a:rPr>
              <a:t>Forced from power, 1914</a:t>
            </a:r>
          </a:p>
        </p:txBody>
      </p:sp>
      <p:pic>
        <p:nvPicPr>
          <p:cNvPr id="22532" name="Picture 4" descr="File:Francisco I Mader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3924" y="0"/>
            <a:ext cx="2350075" cy="2803270"/>
          </a:xfrm>
          <a:prstGeom prst="rect">
            <a:avLst/>
          </a:prstGeom>
          <a:noFill/>
        </p:spPr>
      </p:pic>
      <p:pic>
        <p:nvPicPr>
          <p:cNvPr id="22536" name="Picture 8" descr="File:Lazaro cardenas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743200"/>
            <a:ext cx="2583260" cy="3320542"/>
          </a:xfrm>
          <a:prstGeom prst="rect">
            <a:avLst/>
          </a:prstGeom>
          <a:noFill/>
        </p:spPr>
      </p:pic>
      <p:pic>
        <p:nvPicPr>
          <p:cNvPr id="22534" name="Picture 6" descr="File:General Alvaro Obrego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376609"/>
            <a:ext cx="1682761" cy="2513649"/>
          </a:xfrm>
          <a:prstGeom prst="rect">
            <a:avLst/>
          </a:prstGeom>
          <a:noFill/>
        </p:spPr>
      </p:pic>
      <p:pic>
        <p:nvPicPr>
          <p:cNvPr id="22530" name="Picture 2" descr="File:Porfirio Diaz in uniform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1600200"/>
            <a:ext cx="2158513" cy="2841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938</TotalTime>
  <Words>1230</Words>
  <Application>Microsoft Office PowerPoint</Application>
  <PresentationFormat>On-screen Show (4:3)</PresentationFormat>
  <Paragraphs>292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Inkwell</vt:lpstr>
      <vt:lpstr>The world Between the Wars: Revolutions, depression, and authoritarian response</vt:lpstr>
      <vt:lpstr>Interwar Period- Big Picture </vt:lpstr>
      <vt:lpstr>The Roaring Twenties</vt:lpstr>
      <vt:lpstr>Other Industrial Centers</vt:lpstr>
      <vt:lpstr>Other Industrial Centers</vt:lpstr>
      <vt:lpstr>Formation of Canada, Australia, and New Zealand </vt:lpstr>
      <vt:lpstr>New Authoritarianism: The Rise of Fascism</vt:lpstr>
      <vt:lpstr>New Authoritarianism: The Rise of Fascism</vt:lpstr>
      <vt:lpstr>Mexico's Upheaval</vt:lpstr>
      <vt:lpstr>Mexico's Upheaval</vt:lpstr>
      <vt:lpstr>Culture and Politics in Post-revolutionary Mexico </vt:lpstr>
      <vt:lpstr>Revolution in Russia</vt:lpstr>
      <vt:lpstr>Stabilization of Russia's  Communist Regime </vt:lpstr>
      <vt:lpstr>Stabilization of Russia's  Communist Regime </vt:lpstr>
      <vt:lpstr>Toward Revolution in China</vt:lpstr>
      <vt:lpstr>China's May Fourth Movement and the Rise of the Marxist Alternative</vt:lpstr>
      <vt:lpstr>Seizure of Power by Guomindang </vt:lpstr>
      <vt:lpstr>Slide 18</vt:lpstr>
      <vt:lpstr>Slide 19</vt:lpstr>
      <vt:lpstr>The Global Great Depression</vt:lpstr>
      <vt:lpstr>The Global Great Depression</vt:lpstr>
      <vt:lpstr>The Rise of Nazism </vt:lpstr>
      <vt:lpstr>The Spread of Fascism</vt:lpstr>
      <vt:lpstr>Economic and Political Changes in Latin America</vt:lpstr>
      <vt:lpstr>Economic and Political Changes in Latin America</vt:lpstr>
      <vt:lpstr>Argentina: Populism, Perón, and the Military</vt:lpstr>
      <vt:lpstr>The Militarization of Japan</vt:lpstr>
      <vt:lpstr>Stalinism </vt:lpstr>
      <vt:lpstr>Stalinism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Between World Wars</dc:title>
  <dc:creator>aafes</dc:creator>
  <cp:lastModifiedBy>chinese</cp:lastModifiedBy>
  <cp:revision>67</cp:revision>
  <dcterms:created xsi:type="dcterms:W3CDTF">2014-03-28T22:47:26Z</dcterms:created>
  <dcterms:modified xsi:type="dcterms:W3CDTF">2014-05-21T13:05:34Z</dcterms:modified>
</cp:coreProperties>
</file>